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1" r:id="rId1"/>
  </p:sldMasterIdLst>
  <p:notesMasterIdLst>
    <p:notesMasterId r:id="rId32"/>
  </p:notesMasterIdLst>
  <p:handoutMasterIdLst>
    <p:handoutMasterId r:id="rId33"/>
  </p:handoutMasterIdLst>
  <p:sldIdLst>
    <p:sldId id="589" r:id="rId2"/>
    <p:sldId id="590" r:id="rId3"/>
    <p:sldId id="591" r:id="rId4"/>
    <p:sldId id="592" r:id="rId5"/>
    <p:sldId id="593" r:id="rId6"/>
    <p:sldId id="594" r:id="rId7"/>
    <p:sldId id="595" r:id="rId8"/>
    <p:sldId id="596" r:id="rId9"/>
    <p:sldId id="597" r:id="rId10"/>
    <p:sldId id="598" r:id="rId11"/>
    <p:sldId id="599" r:id="rId12"/>
    <p:sldId id="600" r:id="rId13"/>
    <p:sldId id="601" r:id="rId14"/>
    <p:sldId id="603" r:id="rId15"/>
    <p:sldId id="604" r:id="rId16"/>
    <p:sldId id="605" r:id="rId17"/>
    <p:sldId id="606" r:id="rId18"/>
    <p:sldId id="607" r:id="rId19"/>
    <p:sldId id="608" r:id="rId20"/>
    <p:sldId id="609" r:id="rId21"/>
    <p:sldId id="610" r:id="rId22"/>
    <p:sldId id="611" r:id="rId23"/>
    <p:sldId id="612" r:id="rId24"/>
    <p:sldId id="613" r:id="rId25"/>
    <p:sldId id="614" r:id="rId26"/>
    <p:sldId id="615" r:id="rId27"/>
    <p:sldId id="616" r:id="rId28"/>
    <p:sldId id="617" r:id="rId29"/>
    <p:sldId id="618" r:id="rId30"/>
    <p:sldId id="619" r:id="rId31"/>
  </p:sldIdLst>
  <p:sldSz cx="9144000" cy="6858000" type="screen4x3"/>
  <p:notesSz cx="7099300" cy="10234613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sz="2800" kern="1200">
        <a:solidFill>
          <a:srgbClr val="000099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rgbClr val="000099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rgbClr val="000099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rgbClr val="000099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rgbClr val="000099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rgbClr val="000099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rgbClr val="000099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rgbClr val="000099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rgbClr val="000099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4D4D4D"/>
    <a:srgbClr val="000066"/>
    <a:srgbClr val="CC0000"/>
    <a:srgbClr val="CCCCFF"/>
    <a:srgbClr val="FFCC99"/>
    <a:srgbClr val="A5002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681" autoAdjust="0"/>
  </p:normalViewPr>
  <p:slideViewPr>
    <p:cSldViewPr>
      <p:cViewPr>
        <p:scale>
          <a:sx n="70" d="100"/>
          <a:sy n="70" d="100"/>
        </p:scale>
        <p:origin x="-148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fld id="{60CF25D3-03C0-438A-B9D5-CD9D0D3A7B21}" type="datetimeFigureOut">
              <a:rPr lang="sl-SI"/>
              <a:pPr>
                <a:defRPr/>
              </a:pPr>
              <a:t>15.10.2014</a:t>
            </a:fld>
            <a:endParaRPr lang="sl-SI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fld id="{98016937-891E-4E9A-A5CB-752FC6D3882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9860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fld id="{DD1E4B10-1293-4776-8F86-88605BF91809}" type="datetimeFigureOut">
              <a:rPr lang="sl-SI"/>
              <a:pPr>
                <a:defRPr/>
              </a:pPr>
              <a:t>15.10.2014</a:t>
            </a:fld>
            <a:endParaRPr lang="sl-SI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fld id="{0671E765-157B-4B2A-9EAC-49194F98F45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82084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2513"/>
            <a:ext cx="5680075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aven konek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Naslov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l-SI" smtClean="0"/>
              <a:t>Kliknite, če želite urediti slog podnaslova matrice</a:t>
            </a:r>
            <a:endParaRPr lang="en-US"/>
          </a:p>
        </p:txBody>
      </p:sp>
      <p:sp>
        <p:nvSpPr>
          <p:cNvPr id="5" name="Ograda datuma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569E2-CD98-4B47-BBC3-1E0FF3276598}" type="datetime1">
              <a:rPr lang="sl-SI"/>
              <a:pPr>
                <a:defRPr/>
              </a:pPr>
              <a:t>15.10.2014</a:t>
            </a:fld>
            <a:endParaRPr lang="sl-SI"/>
          </a:p>
        </p:txBody>
      </p:sp>
      <p:sp>
        <p:nvSpPr>
          <p:cNvPr id="6" name="Ograda no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7" name="Ograda številke diapoz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9B155-2805-478C-AD8B-CE91C31AC8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3525669"/>
      </p:ext>
    </p:extLst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6B18A-1496-4F93-BEF3-2B27246B29CD}" type="datetimeFigureOut">
              <a:rPr lang="en-US"/>
              <a:pPr>
                <a:defRPr/>
              </a:pPr>
              <a:t>10/15/2014</a:t>
            </a:fld>
            <a:endParaRPr lang="en-US" dirty="0"/>
          </a:p>
        </p:txBody>
      </p:sp>
      <p:sp>
        <p:nvSpPr>
          <p:cNvPr id="5" name="Ograda noge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6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4CBE6-0314-4B89-976C-F996C016241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458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E1C0B-123D-4A1A-89F6-35B4A54642FC}" type="datetimeFigureOut">
              <a:rPr lang="en-US"/>
              <a:pPr>
                <a:defRPr/>
              </a:pPr>
              <a:t>10/15/2014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A6252-F2E5-4C88-81AE-FEBECAEE73B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8915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210E9-C6B8-4097-A44F-11651497FBE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7930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slov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27" name="Ograda vsebine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59556-A2AE-41CD-BDA6-616165E46D3A}" type="datetimeFigureOut">
              <a:rPr lang="en-US"/>
              <a:pPr>
                <a:defRPr/>
              </a:pPr>
              <a:t>10/15/2014</a:t>
            </a:fld>
            <a:endParaRPr lang="en-US"/>
          </a:p>
        </p:txBody>
      </p:sp>
      <p:sp>
        <p:nvSpPr>
          <p:cNvPr id="5" name="Ograda no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6" name="Ograda številke diapoz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7E445-4CFE-4CA5-B0DD-E1D0CA3183E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5753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aven konek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Ograda besedila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5" name="Ograda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CD6B4-5B67-41D8-B5BF-82EFB817A895}" type="datetimeFigureOut">
              <a:rPr lang="en-US"/>
              <a:pPr>
                <a:defRPr/>
              </a:pPr>
              <a:t>10/15/2014</a:t>
            </a:fld>
            <a:endParaRPr lang="en-US"/>
          </a:p>
        </p:txBody>
      </p:sp>
      <p:sp>
        <p:nvSpPr>
          <p:cNvPr id="7" name="Ograda no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9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5593A-8C4F-4E17-93EB-958366CD40B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9368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slov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14" name="Ograda vsebine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31877-3655-4EEF-B16E-FACA7E800B8B}" type="datetimeFigureOut">
              <a:rPr lang="en-US"/>
              <a:pPr>
                <a:defRPr/>
              </a:pPr>
              <a:t>10/15/2014</a:t>
            </a:fld>
            <a:endParaRPr lang="en-US" dirty="0"/>
          </a:p>
        </p:txBody>
      </p:sp>
      <p:sp>
        <p:nvSpPr>
          <p:cNvPr id="6" name="Ograda noge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7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31B3C-F780-47A8-B69C-F41FDC0804B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507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konek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Naslov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25" name="Ograda besedila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28" name="Ograda vsebine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8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C3C31-A876-43CB-9247-0723030B98EF}" type="datetimeFigureOut">
              <a:rPr lang="en-US"/>
              <a:pPr>
                <a:defRPr/>
              </a:pPr>
              <a:t>10/15/2014</a:t>
            </a:fld>
            <a:endParaRPr lang="en-US"/>
          </a:p>
        </p:txBody>
      </p:sp>
      <p:sp>
        <p:nvSpPr>
          <p:cNvPr id="9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10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446B3-C291-4AC7-AEF3-5E70D516709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871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slov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datuma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B9BEE-65BE-4845-A18A-D8A247CD8EB7}" type="datetimeFigureOut">
              <a:rPr lang="en-US"/>
              <a:pPr>
                <a:defRPr/>
              </a:pPr>
              <a:t>10/15/2014</a:t>
            </a:fld>
            <a:endParaRPr lang="en-US" dirty="0"/>
          </a:p>
        </p:txBody>
      </p:sp>
      <p:sp>
        <p:nvSpPr>
          <p:cNvPr id="4" name="Ograda noge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44F58-7504-4BB8-97D5-7DBC3DF2DA8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879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0A734-E108-46C4-851A-3ACE6F134D53}" type="datetimeFigureOut">
              <a:rPr lang="en-US"/>
              <a:pPr>
                <a:defRPr/>
              </a:pPr>
              <a:t>10/15/2014</a:t>
            </a:fld>
            <a:endParaRPr lang="en-US"/>
          </a:p>
        </p:txBody>
      </p:sp>
      <p:sp>
        <p:nvSpPr>
          <p:cNvPr id="3" name="Ograda no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4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68C9F-855F-4F5E-B4FD-B07246592C4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6946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aven konek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Naslov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26" name="Ograda besedila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14" name="Ograda vsebine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6" name="Ograda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558CD-80AF-46BA-97DE-F7D8DA4CF523}" type="datetimeFigureOut">
              <a:rPr lang="en-US"/>
              <a:pPr>
                <a:defRPr/>
              </a:pPr>
              <a:t>10/15/2014</a:t>
            </a:fld>
            <a:endParaRPr lang="en-US"/>
          </a:p>
        </p:txBody>
      </p:sp>
      <p:sp>
        <p:nvSpPr>
          <p:cNvPr id="7" name="Ograda no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8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D2B96-8A42-4F51-812E-74F1175C084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5109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grada slik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 dirty="0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26" name="Ograda besedila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5A4BC-6DAE-4D86-B46F-B09F3F0AD183}" type="datetimeFigureOut">
              <a:rPr lang="en-US"/>
              <a:pPr>
                <a:defRPr/>
              </a:pPr>
              <a:t>10/15/2014</a:t>
            </a:fld>
            <a:endParaRPr lang="en-US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7" name="Ograda številke diapoz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28A8E-4E97-4157-93B1-7665BCEA7B4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349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Ograda besedila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smtClean="0"/>
          </a:p>
        </p:txBody>
      </p:sp>
      <p:sp>
        <p:nvSpPr>
          <p:cNvPr id="11" name="Ograda datum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02FA4EA-CB4E-4097-A61F-92AB5F7D6CE4}" type="datetimeFigureOut">
              <a:rPr lang="en-US"/>
              <a:pPr>
                <a:defRPr/>
              </a:pPr>
              <a:t>10/15/2014</a:t>
            </a:fld>
            <a:endParaRPr lang="en-US" dirty="0"/>
          </a:p>
        </p:txBody>
      </p:sp>
      <p:sp>
        <p:nvSpPr>
          <p:cNvPr id="28" name="Ograda no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l-SI"/>
              <a:t>1 Koncepti trženja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7A46454-6979-4163-A7BB-97BFAF12C03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sp>
        <p:nvSpPr>
          <p:cNvPr id="10" name="Ograda naslova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Raven konek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2" r:id="rId4"/>
    <p:sldLayoutId id="2147483768" r:id="rId5"/>
    <p:sldLayoutId id="2147483763" r:id="rId6"/>
    <p:sldLayoutId id="2147483769" r:id="rId7"/>
    <p:sldLayoutId id="2147483770" r:id="rId8"/>
    <p:sldLayoutId id="2147483771" r:id="rId9"/>
    <p:sldLayoutId id="2147483764" r:id="rId10"/>
    <p:sldLayoutId id="2147483772" r:id="rId11"/>
    <p:sldLayoutId id="2147483773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gradiva.txt.si/av-komunikacije/slike/slikovni-formati/" TargetMode="External"/><Relationship Id="rId7" Type="http://schemas.openxmlformats.org/officeDocument/2006/relationships/hyperlink" Target="http://www2.arnes.si/~ssmbtrgov1/3plus2/NTR/teorija/ETIKA.ppsx" TargetMode="External"/><Relationship Id="rId2" Type="http://schemas.openxmlformats.org/officeDocument/2006/relationships/hyperlink" Target="http://www2.arnes.si/~ssmbtrgov1/3plus2/NTR/teorija/Strga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2.arnes.si/~ssmbtrgov1/3plus2/NTR/teorija/TrznaStrategija.ppt" TargetMode="External"/><Relationship Id="rId5" Type="http://schemas.openxmlformats.org/officeDocument/2006/relationships/hyperlink" Target="http://www2.arnes.si/~ssmbtrgov1/3plus2/NTR/fotografija/fotografija.ppsx" TargetMode="External"/><Relationship Id="rId4" Type="http://schemas.openxmlformats.org/officeDocument/2006/relationships/hyperlink" Target="http://gradiva.txt.si/av-komunikacije/slike/velikost-datoteke-v-odvisnosti-od-kakovosti-slike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ChangeArrowheads="1"/>
          </p:cNvSpPr>
          <p:nvPr/>
        </p:nvSpPr>
        <p:spPr bwMode="auto">
          <a:xfrm>
            <a:off x="900113" y="2452688"/>
            <a:ext cx="75596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endParaRPr lang="sl-SI" sz="2400" b="1"/>
          </a:p>
          <a:p>
            <a:pPr algn="ctr"/>
            <a:r>
              <a:rPr lang="sl-SI" sz="3600" b="1"/>
              <a:t>TRŽENJE</a:t>
            </a:r>
          </a:p>
          <a:p>
            <a:pPr algn="ctr"/>
            <a:endParaRPr lang="sl-SI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TOREJ...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smtClean="0"/>
              <a:t>	</a:t>
            </a:r>
            <a:r>
              <a:rPr lang="en-US" smtClean="0"/>
              <a:t>Vsi štirje elementi morajo vsak zase in vsi skupaj doseči željeno pozicijo na izbranem trgu in izpolnjevati zahteve porabnikov.</a:t>
            </a:r>
            <a:endParaRPr lang="sl-SI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sl-SI" b="1" smtClean="0"/>
              <a:t>	</a:t>
            </a:r>
            <a:r>
              <a:rPr lang="en-US" b="1" smtClean="0"/>
              <a:t>Izdelek mora biti ob pravem času na pravem mestu, po kupcu ustrezni ceni in ustreznem komuniciranju</a:t>
            </a:r>
          </a:p>
          <a:p>
            <a:pPr eaLnBrk="1" hangingPunct="1"/>
            <a:endParaRPr lang="en-US" smtClean="0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0" y="3500438"/>
            <a:ext cx="6372225" cy="0"/>
          </a:xfrm>
          <a:prstGeom prst="line">
            <a:avLst/>
          </a:prstGeom>
          <a:noFill/>
          <a:ln w="9525">
            <a:solidFill>
              <a:srgbClr val="FF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0" y="3716338"/>
            <a:ext cx="7956550" cy="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323850" y="0"/>
            <a:ext cx="0" cy="685800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V="1">
            <a:off x="539750" y="620713"/>
            <a:ext cx="0" cy="5832475"/>
          </a:xfrm>
          <a:prstGeom prst="line">
            <a:avLst/>
          </a:prstGeom>
          <a:noFill/>
          <a:ln w="9525">
            <a:solidFill>
              <a:srgbClr val="FF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0" y="1412875"/>
            <a:ext cx="7740650" cy="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250825" y="1196975"/>
            <a:ext cx="5545138" cy="0"/>
          </a:xfrm>
          <a:prstGeom prst="line">
            <a:avLst/>
          </a:prstGeom>
          <a:noFill/>
          <a:ln w="9525">
            <a:solidFill>
              <a:srgbClr val="FF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285750" y="1785938"/>
            <a:ext cx="5562600" cy="1828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sl-SI" b="1">
                <a:latin typeface="Times New Roman" charset="0"/>
              </a:rPr>
              <a:t>TRŽENJE SO:</a:t>
            </a:r>
          </a:p>
          <a:p>
            <a:pPr algn="ctr" eaLnBrk="0" hangingPunct="0"/>
            <a:r>
              <a:rPr lang="sl-SI">
                <a:latin typeface="Times New Roman" charset="0"/>
              </a:rPr>
              <a:t>- vse dejavnosti, ki so </a:t>
            </a:r>
          </a:p>
          <a:p>
            <a:pPr algn="ctr" eaLnBrk="0" hangingPunct="0"/>
            <a:r>
              <a:rPr lang="sl-SI">
                <a:latin typeface="Times New Roman" charset="0"/>
              </a:rPr>
              <a:t>povezane s trgom,</a:t>
            </a:r>
            <a:endParaRPr lang="en-GB">
              <a:latin typeface="Times New Roman" charset="0"/>
            </a:endParaRPr>
          </a:p>
        </p:txBody>
      </p:sp>
      <p:sp>
        <p:nvSpPr>
          <p:cNvPr id="21507" name="Oval 5"/>
          <p:cNvSpPr>
            <a:spLocks noChangeArrowheads="1"/>
          </p:cNvSpPr>
          <p:nvPr/>
        </p:nvSpPr>
        <p:spPr bwMode="auto">
          <a:xfrm>
            <a:off x="2339975" y="3429000"/>
            <a:ext cx="6477000" cy="2133600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sl-SI">
                <a:latin typeface="Times New Roman" charset="0"/>
              </a:rPr>
              <a:t>- vse poslovne dejavnosti v podjetjih, </a:t>
            </a:r>
          </a:p>
          <a:p>
            <a:pPr algn="ctr" eaLnBrk="0" hangingPunct="0"/>
            <a:r>
              <a:rPr lang="sl-SI">
                <a:latin typeface="Times New Roman" charset="0"/>
              </a:rPr>
              <a:t>povezane s potjo izdelkov in storitev </a:t>
            </a:r>
          </a:p>
          <a:p>
            <a:pPr algn="ctr" eaLnBrk="0" hangingPunct="0"/>
            <a:r>
              <a:rPr lang="sl-SI">
                <a:latin typeface="Times New Roman" charset="0"/>
              </a:rPr>
              <a:t>od proizvajalca do potrošnika.</a:t>
            </a:r>
            <a:endParaRPr lang="en-GB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52 0.0  L 0.089 -0.04928  L 0.125 0.0  L 0.177 0.0  L 0.177 0.06925  L 0.213 0.11853  L 0.177 0.16647  L 0.177 0.23573  L 0.125 0.23573  L 0.089 0.28367  L 0.052 0.23573  L 0.0 0.23573  L 0.0 0.16647  L -0.037 0.11853  L 0.0 0.06925  L 0.0 0.0  Z" pathEditMode="relative" ptsTypes="">
                                      <p:cBhvr>
                                        <p:cTn id="6" dur="2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2"/>
          <p:cNvSpPr>
            <a:spLocks noChangeArrowheads="1"/>
          </p:cNvSpPr>
          <p:nvPr/>
        </p:nvSpPr>
        <p:spPr bwMode="auto">
          <a:xfrm>
            <a:off x="3071813" y="1285875"/>
            <a:ext cx="5105400" cy="13716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>
              <a:latin typeface="Times New Roman" charset="0"/>
            </a:endParaRPr>
          </a:p>
        </p:txBody>
      </p:sp>
      <p:sp>
        <p:nvSpPr>
          <p:cNvPr id="22531" name="Oval 3"/>
          <p:cNvSpPr>
            <a:spLocks noChangeArrowheads="1"/>
          </p:cNvSpPr>
          <p:nvPr/>
        </p:nvSpPr>
        <p:spPr bwMode="auto">
          <a:xfrm>
            <a:off x="1714500" y="1714500"/>
            <a:ext cx="7162800" cy="1066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>
              <a:latin typeface="Times New Roman" charset="0"/>
            </a:endParaRP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1928813" y="1571625"/>
            <a:ext cx="6477000" cy="1143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>
              <a:latin typeface="Times New Roman" charset="0"/>
            </a:endParaRPr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1071563" y="1071563"/>
            <a:ext cx="7924800" cy="2133600"/>
          </a:xfrm>
          <a:prstGeom prst="ellipse">
            <a:avLst/>
          </a:pr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sl-SI">
                <a:latin typeface="Times New Roman" charset="0"/>
              </a:rPr>
              <a:t>Danes se s trženjem ukvarjajo velika in mala,</a:t>
            </a:r>
          </a:p>
          <a:p>
            <a:pPr algn="ctr" eaLnBrk="0" hangingPunct="0"/>
            <a:r>
              <a:rPr lang="sl-SI">
                <a:latin typeface="Times New Roman" charset="0"/>
              </a:rPr>
              <a:t>proizvodna in storitvena podjetja,</a:t>
            </a:r>
            <a:endParaRPr lang="en-GB">
              <a:latin typeface="Times New Roman" charset="0"/>
            </a:endParaRPr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1928813" y="3071813"/>
            <a:ext cx="6172200" cy="1219200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sl-SI">
                <a:latin typeface="Times New Roman" charset="0"/>
              </a:rPr>
              <a:t>...tudi neprofitne dejavnosti</a:t>
            </a:r>
            <a:endParaRPr lang="en-GB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mtClean="0"/>
              <a:t>TRŽENJE JE</a:t>
            </a:r>
            <a:endParaRPr lang="en-US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sz="2800" smtClean="0"/>
              <a:t>   proces </a:t>
            </a:r>
            <a:r>
              <a:rPr lang="sl-SI" sz="2800" u="sng" smtClean="0"/>
              <a:t>ugotavljanja</a:t>
            </a:r>
            <a:r>
              <a:rPr lang="sl-SI" sz="2800" smtClean="0"/>
              <a:t> želja in potreb potrošnikov in nato ponujanje potrošnikom takšnih izdelkov, ki </a:t>
            </a:r>
            <a:r>
              <a:rPr lang="sl-SI" sz="2800" u="sng" smtClean="0"/>
              <a:t>zadovoljijo</a:t>
            </a:r>
            <a:r>
              <a:rPr lang="sl-SI" sz="2800" smtClean="0"/>
              <a:t> ali celo presežejo njihova pričakovanja.</a:t>
            </a:r>
            <a:endParaRPr lang="en-US" sz="2800" smtClean="0"/>
          </a:p>
        </p:txBody>
      </p:sp>
      <p:pic>
        <p:nvPicPr>
          <p:cNvPr id="23556" name="Picture 4" descr="Podelitev_plaket_000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773238"/>
            <a:ext cx="4316413" cy="33115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mtClean="0"/>
              <a:t>TRŽENJE JE:</a:t>
            </a:r>
            <a:endParaRPr lang="en-GB" smtClean="0"/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457200" y="1828800"/>
            <a:ext cx="3733800" cy="1600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sl-SI">
                <a:latin typeface="Times New Roman" charset="0"/>
              </a:rPr>
              <a:t>1. FILOZOFIJA</a:t>
            </a:r>
            <a:endParaRPr lang="en-GB">
              <a:latin typeface="Times New Roman" charset="0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4343400" y="2209800"/>
            <a:ext cx="4572000" cy="1981200"/>
          </a:xfrm>
          <a:prstGeom prst="ellipse">
            <a:avLst/>
          </a:pr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sl-SI">
                <a:latin typeface="Times New Roman" charset="0"/>
              </a:rPr>
              <a:t>2. ODDELEK, V KATEREM </a:t>
            </a:r>
          </a:p>
          <a:p>
            <a:pPr algn="ctr" eaLnBrk="0" hangingPunct="0"/>
            <a:r>
              <a:rPr lang="sl-SI">
                <a:latin typeface="Times New Roman" charset="0"/>
              </a:rPr>
              <a:t>DELAJO TRŽNIKI</a:t>
            </a:r>
            <a:endParaRPr lang="en-GB">
              <a:latin typeface="Times New Roman" charset="0"/>
            </a:endParaRP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381000" y="4267200"/>
            <a:ext cx="7696200" cy="21336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sl-SI">
                <a:latin typeface="Times New Roman" charset="0"/>
              </a:rPr>
              <a:t>3. TEORIJA IN TEHNIKA TRŽNIH RAZISKAV,</a:t>
            </a:r>
          </a:p>
          <a:p>
            <a:pPr algn="ctr" eaLnBrk="0" hangingPunct="0"/>
            <a:r>
              <a:rPr lang="sl-SI">
                <a:latin typeface="Times New Roman" charset="0"/>
              </a:rPr>
              <a:t>OGLAŠEVANJA IN PRODAJE</a:t>
            </a:r>
            <a:endParaRPr lang="en-GB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5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5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7" grpId="1" animBg="1"/>
      <p:bldP spid="16388" grpId="0" animBg="1"/>
      <p:bldP spid="16388" grpId="1" animBg="1"/>
      <p:bldP spid="16389" grpId="0" animBg="1"/>
      <p:bldP spid="16389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mtClean="0"/>
              <a:t>1. FILOZOFIJA TRŽENJA</a:t>
            </a:r>
            <a:endParaRPr lang="en-GB" smtClean="0"/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179388" y="1268413"/>
            <a:ext cx="3962400" cy="194468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sl-SI">
                <a:latin typeface="Times New Roman" charset="0"/>
              </a:rPr>
              <a:t>KUPEC JE V </a:t>
            </a:r>
          </a:p>
          <a:p>
            <a:pPr algn="ctr" eaLnBrk="0" hangingPunct="0"/>
            <a:r>
              <a:rPr lang="sl-SI">
                <a:latin typeface="Times New Roman" charset="0"/>
              </a:rPr>
              <a:t>SREDIŠČU</a:t>
            </a:r>
            <a:endParaRPr lang="en-GB">
              <a:latin typeface="Times New Roman" charset="0"/>
            </a:endParaRPr>
          </a:p>
        </p:txBody>
      </p:sp>
      <p:pic>
        <p:nvPicPr>
          <p:cNvPr id="25604" name="Picture 9" descr="hb_par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03575" y="2349500"/>
            <a:ext cx="4386263" cy="32893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000" smtClean="0"/>
              <a:t>2. FUNKCIJA ALI ODDELEK TRŽENJA</a:t>
            </a:r>
            <a:endParaRPr lang="en-GB" sz="40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sl-SI" sz="2800" smtClean="0"/>
          </a:p>
          <a:p>
            <a:pPr eaLnBrk="1" hangingPunct="1">
              <a:lnSpc>
                <a:spcPct val="80000"/>
              </a:lnSpc>
            </a:pPr>
            <a:r>
              <a:rPr lang="sl-SI" sz="2800" b="1" smtClean="0"/>
              <a:t>Prodajajo</a:t>
            </a:r>
            <a:r>
              <a:rPr lang="sl-SI" sz="2800" smtClean="0"/>
              <a:t> tisto, kar so izdelali. Kupce prepričajo, da kupijo tisto, kar so izdelali.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800" smtClean="0"/>
          </a:p>
          <a:p>
            <a:pPr eaLnBrk="1" hangingPunct="1">
              <a:lnSpc>
                <a:spcPct val="80000"/>
              </a:lnSpc>
            </a:pPr>
            <a:r>
              <a:rPr lang="sl-SI" sz="2800" b="1" smtClean="0"/>
              <a:t>Tržijo</a:t>
            </a:r>
            <a:r>
              <a:rPr lang="sl-SI" sz="2800" smtClean="0"/>
              <a:t> tako, da najprej ugotovijo, kaj kupci želijo in tisto izdelajo. </a:t>
            </a:r>
          </a:p>
          <a:p>
            <a:pPr eaLnBrk="1" hangingPunct="1">
              <a:lnSpc>
                <a:spcPct val="80000"/>
              </a:lnSpc>
            </a:pPr>
            <a:endParaRPr lang="sl-SI" sz="2800" smtClean="0"/>
          </a:p>
          <a:p>
            <a:pPr eaLnBrk="1" hangingPunct="1">
              <a:lnSpc>
                <a:spcPct val="80000"/>
              </a:lnSpc>
            </a:pPr>
            <a:endParaRPr lang="sl-SI" sz="2800" smtClean="0"/>
          </a:p>
          <a:p>
            <a:pPr eaLnBrk="1" hangingPunct="1">
              <a:lnSpc>
                <a:spcPct val="80000"/>
              </a:lnSpc>
            </a:pPr>
            <a:endParaRPr lang="sl-SI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800" smtClean="0">
                <a:sym typeface="Wingdings" pitchFamily="2" charset="2"/>
              </a:rPr>
              <a:t></a:t>
            </a: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C 0.02447 -0.04694 0.04895 -0.09387 0.06979 -0.09503 C 0.09062 -0.09619 0.10069 0.00254 0.12534 -0.00624 C 0.15 -0.01503 0.1809 -0.15607 0.21736 -0.14798 C 0.25381 -0.13989 0.30399 0.05063 0.34444 0.04231 C 0.38489 0.03399 0.42031 -0.19214 0.46024 -0.19861 C 0.50017 -0.20509 0.54826 0.00809 0.58402 0.00416 C 0.61979 0.00023 0.66111 -0.18081 0.67465 -0.22197 C 0.68819 -0.26312 0.69947 -0.22335 0.6651 -0.24301 C 0.63072 -0.26266 0.50104 -0.32416 0.46822 -0.34035 " pathEditMode="relative" ptsTypes="aaaaaaaaaA">
                                      <p:cBhvr>
                                        <p:cTn id="24" dur="20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000" smtClean="0"/>
              <a:t>3. TEORIJA IN TEHNIKA OGLAŠEVANJA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sl-SI" smtClean="0"/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468313" y="1484313"/>
            <a:ext cx="2663825" cy="12954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/>
              <a:t>RAZISKAVA </a:t>
            </a:r>
          </a:p>
          <a:p>
            <a:pPr algn="ctr"/>
            <a:r>
              <a:rPr lang="sl-SI"/>
              <a:t>TRGA</a:t>
            </a:r>
          </a:p>
        </p:txBody>
      </p:sp>
      <p:sp>
        <p:nvSpPr>
          <p:cNvPr id="34821" name="Oval 5"/>
          <p:cNvSpPr>
            <a:spLocks noChangeArrowheads="1"/>
          </p:cNvSpPr>
          <p:nvPr/>
        </p:nvSpPr>
        <p:spPr bwMode="auto">
          <a:xfrm>
            <a:off x="2484438" y="2276475"/>
            <a:ext cx="3816350" cy="1655763"/>
          </a:xfrm>
          <a:prstGeom prst="ellipse">
            <a:avLst/>
          </a:prstGeom>
          <a:solidFill>
            <a:srgbClr val="F7F9A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/>
              <a:t>OGLAŠEVANJE</a:t>
            </a:r>
          </a:p>
        </p:txBody>
      </p:sp>
      <p:sp>
        <p:nvSpPr>
          <p:cNvPr id="34822" name="Oval 6"/>
          <p:cNvSpPr>
            <a:spLocks noChangeArrowheads="1"/>
          </p:cNvSpPr>
          <p:nvPr/>
        </p:nvSpPr>
        <p:spPr bwMode="auto">
          <a:xfrm>
            <a:off x="1692275" y="3644900"/>
            <a:ext cx="3168650" cy="1152525"/>
          </a:xfrm>
          <a:prstGeom prst="ellipse">
            <a:avLst/>
          </a:prstGeom>
          <a:solidFill>
            <a:srgbClr val="E0E06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/>
              <a:t>POSPEŠEVANJE </a:t>
            </a:r>
          </a:p>
          <a:p>
            <a:pPr algn="ctr"/>
            <a:r>
              <a:rPr lang="sl-SI"/>
              <a:t>PRODAJE</a:t>
            </a:r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4067175" y="4149725"/>
            <a:ext cx="4465638" cy="936625"/>
          </a:xfrm>
          <a:prstGeom prst="ellipse">
            <a:avLst/>
          </a:prstGeom>
          <a:solidFill>
            <a:srgbClr val="D3ECB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/>
              <a:t>ODNOSI Z</a:t>
            </a:r>
          </a:p>
          <a:p>
            <a:pPr algn="ctr"/>
            <a:r>
              <a:rPr lang="sl-SI"/>
              <a:t>JAVNOSTMI</a:t>
            </a:r>
          </a:p>
        </p:txBody>
      </p:sp>
      <p:sp>
        <p:nvSpPr>
          <p:cNvPr id="34824" name="Oval 8"/>
          <p:cNvSpPr>
            <a:spLocks noChangeArrowheads="1"/>
          </p:cNvSpPr>
          <p:nvPr/>
        </p:nvSpPr>
        <p:spPr bwMode="auto">
          <a:xfrm>
            <a:off x="3132138" y="4941888"/>
            <a:ext cx="3024187" cy="935037"/>
          </a:xfrm>
          <a:prstGeom prst="ellipse">
            <a:avLst/>
          </a:prstGeom>
          <a:solidFill>
            <a:srgbClr val="B7E7C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/>
              <a:t>NEPOSREDNO </a:t>
            </a:r>
          </a:p>
          <a:p>
            <a:pPr algn="ctr"/>
            <a:r>
              <a:rPr lang="sl-SI"/>
              <a:t>TRŽENJE</a:t>
            </a:r>
          </a:p>
        </p:txBody>
      </p:sp>
      <p:sp>
        <p:nvSpPr>
          <p:cNvPr id="34825" name="Oval 9"/>
          <p:cNvSpPr>
            <a:spLocks noChangeArrowheads="1"/>
          </p:cNvSpPr>
          <p:nvPr/>
        </p:nvSpPr>
        <p:spPr bwMode="auto">
          <a:xfrm>
            <a:off x="5795963" y="5373688"/>
            <a:ext cx="2663825" cy="719137"/>
          </a:xfrm>
          <a:prstGeom prst="ellipse">
            <a:avLst/>
          </a:prstGeom>
          <a:solidFill>
            <a:srgbClr val="A7F7A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/>
              <a:t>OSEBNA</a:t>
            </a:r>
          </a:p>
          <a:p>
            <a:pPr algn="ctr"/>
            <a:r>
              <a:rPr lang="sl-SI"/>
              <a:t>PRODAJA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348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0" dur="indefinite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4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348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6" dur="2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  <p:bldP spid="34820" grpId="1" animBg="1"/>
      <p:bldP spid="34821" grpId="0" animBg="1"/>
      <p:bldP spid="34821" grpId="1" animBg="1"/>
      <p:bldP spid="34822" grpId="0" animBg="1"/>
      <p:bldP spid="34822" grpId="1" animBg="1"/>
      <p:bldP spid="34822" grpId="2" animBg="1"/>
      <p:bldP spid="34823" grpId="0" animBg="1"/>
      <p:bldP spid="34823" grpId="1" animBg="1"/>
      <p:bldP spid="34824" grpId="0" animBg="1"/>
      <p:bldP spid="34824" grpId="1" animBg="1"/>
      <p:bldP spid="34825" grpId="0" animBg="1"/>
      <p:bldP spid="3482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9900"/>
                </a:solidFill>
              </a:rPr>
              <a:t>NALOGA TRŽNIKA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3600" b="1" smtClean="0"/>
              <a:t>Tržnik mora presoditi</a:t>
            </a:r>
            <a:r>
              <a:rPr lang="en-US" smtClean="0"/>
              <a:t>:</a:t>
            </a:r>
            <a:endParaRPr lang="sl-SI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kdo so potencialni kupci in kakšne so njihove potrebe</a:t>
            </a:r>
            <a:r>
              <a:rPr lang="sl-SI" smtClean="0"/>
              <a:t>,</a:t>
            </a:r>
            <a:endParaRPr lang="en-US" smtClean="0"/>
          </a:p>
          <a:p>
            <a:pPr eaLnBrk="1" hangingPunct="1"/>
            <a:r>
              <a:rPr lang="en-US" smtClean="0"/>
              <a:t>kakšna je njihova kupna moč</a:t>
            </a:r>
            <a:r>
              <a:rPr lang="sl-SI" smtClean="0"/>
              <a:t>,</a:t>
            </a:r>
            <a:endParaRPr lang="en-US" smtClean="0"/>
          </a:p>
          <a:p>
            <a:pPr eaLnBrk="1" hangingPunct="1"/>
            <a:r>
              <a:rPr lang="en-US" smtClean="0"/>
              <a:t>kakšne izdelke ima podjetje na razpolago </a:t>
            </a:r>
          </a:p>
          <a:p>
            <a:pPr eaLnBrk="1" hangingPunct="1"/>
            <a:r>
              <a:rPr lang="en-US" smtClean="0"/>
              <a:t>po kakšni ceni jih bo prodalo</a:t>
            </a:r>
            <a:r>
              <a:rPr lang="sl-SI" smtClean="0"/>
              <a:t>.</a:t>
            </a: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395288" y="2276475"/>
            <a:ext cx="7129462" cy="0"/>
          </a:xfrm>
          <a:prstGeom prst="line">
            <a:avLst/>
          </a:prstGeom>
          <a:noFill/>
          <a:ln w="9525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395288" y="2276475"/>
            <a:ext cx="0" cy="4032250"/>
          </a:xfrm>
          <a:prstGeom prst="line">
            <a:avLst/>
          </a:prstGeom>
          <a:noFill/>
          <a:ln w="9525">
            <a:solidFill>
              <a:srgbClr val="F7F9A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2124075" y="1557338"/>
            <a:ext cx="6551613" cy="0"/>
          </a:xfrm>
          <a:prstGeom prst="line">
            <a:avLst/>
          </a:prstGeom>
          <a:noFill/>
          <a:ln w="9525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9900"/>
                </a:solidFill>
              </a:rPr>
              <a:t>RAZISKAVA TRGA</a:t>
            </a: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3429000" y="2286000"/>
            <a:ext cx="4648200" cy="762000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400">
                <a:latin typeface="Times New Roman" charset="0"/>
              </a:rPr>
              <a:t>VIRI INFORMACIJ</a:t>
            </a: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1143000" y="3352800"/>
            <a:ext cx="4648200" cy="685800"/>
          </a:xfrm>
          <a:prstGeom prst="rect">
            <a:avLst/>
          </a:prstGeom>
          <a:solidFill>
            <a:srgbClr val="FFFF66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sl-SI" sz="2400">
                <a:latin typeface="Times New Roman" charset="0"/>
              </a:rPr>
              <a:t>RAZISKOVALNE METODE </a:t>
            </a:r>
          </a:p>
          <a:p>
            <a:pPr algn="ctr" eaLnBrk="0" hangingPunct="0"/>
            <a:r>
              <a:rPr lang="sl-SI" sz="2400">
                <a:latin typeface="Times New Roman" charset="0"/>
              </a:rPr>
              <a:t>IN SREDSTVA</a:t>
            </a:r>
            <a:endParaRPr lang="en-US" sz="2400">
              <a:latin typeface="Times New Roman" charset="0"/>
            </a:endParaRPr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3429000" y="4267200"/>
            <a:ext cx="4648200" cy="762000"/>
          </a:xfrm>
          <a:prstGeom prst="rect">
            <a:avLst/>
          </a:prstGeom>
          <a:solidFill>
            <a:srgbClr val="FFFF66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400">
                <a:latin typeface="Times New Roman" charset="0"/>
              </a:rPr>
              <a:t>V</a:t>
            </a:r>
            <a:r>
              <a:rPr lang="sl-SI" sz="2400">
                <a:latin typeface="Times New Roman" charset="0"/>
              </a:rPr>
              <a:t>ZORČENJE</a:t>
            </a:r>
            <a:endParaRPr lang="en-US" sz="2400">
              <a:latin typeface="Times New Roman" charset="0"/>
            </a:endParaRPr>
          </a:p>
        </p:txBody>
      </p:sp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1187450" y="5229225"/>
            <a:ext cx="4876800" cy="685800"/>
          </a:xfrm>
          <a:prstGeom prst="rect">
            <a:avLst/>
          </a:prstGeom>
          <a:solidFill>
            <a:srgbClr val="FFFF66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sl-SI" sz="2400">
                <a:latin typeface="Times New Roman" charset="0"/>
              </a:rPr>
              <a:t>PODROČJA RAZISKAVE TRGA</a:t>
            </a:r>
            <a:r>
              <a:rPr lang="sl-SI" sz="2400">
                <a:latin typeface="Times New Roman" charset="0"/>
                <a:sym typeface="Wingdings" pitchFamily="2" charset="2"/>
              </a:rPr>
              <a:t></a:t>
            </a:r>
            <a:endParaRPr lang="en-US" sz="24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626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626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626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6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6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6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6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6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6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animBg="1"/>
      <p:bldP spid="96260" grpId="0" animBg="1"/>
      <p:bldP spid="96261" grpId="0" animBg="1"/>
      <p:bldP spid="96262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9900"/>
                </a:solidFill>
              </a:rPr>
              <a:t>TRŽENJSKI SPLET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sl-SI" dirty="0" smtClean="0"/>
          </a:p>
          <a:p>
            <a:pPr eaLnBrk="1" hangingPunct="1">
              <a:buFontTx/>
              <a:buNone/>
            </a:pPr>
            <a:r>
              <a:rPr lang="sl-SI" dirty="0" smtClean="0"/>
              <a:t>  </a:t>
            </a:r>
            <a:r>
              <a:rPr lang="en-US" dirty="0" smtClean="0"/>
              <a:t>Je </a:t>
            </a:r>
            <a:r>
              <a:rPr lang="en-US" dirty="0" err="1" smtClean="0"/>
              <a:t>splet</a:t>
            </a:r>
            <a:r>
              <a:rPr lang="en-US" dirty="0" smtClean="0"/>
              <a:t> </a:t>
            </a:r>
            <a:r>
              <a:rPr lang="en-US" dirty="0" err="1" smtClean="0"/>
              <a:t>trženjskih</a:t>
            </a:r>
            <a:r>
              <a:rPr lang="en-US" dirty="0" smtClean="0"/>
              <a:t> </a:t>
            </a:r>
            <a:r>
              <a:rPr lang="en-US" dirty="0" err="1" smtClean="0"/>
              <a:t>instrumentov</a:t>
            </a:r>
            <a:r>
              <a:rPr lang="en-US" dirty="0" smtClean="0"/>
              <a:t>,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družba</a:t>
            </a:r>
            <a:r>
              <a:rPr lang="en-US" dirty="0" smtClean="0"/>
              <a:t> </a:t>
            </a:r>
            <a:r>
              <a:rPr lang="en-US" dirty="0" err="1" smtClean="0"/>
              <a:t>uporablja</a:t>
            </a:r>
            <a:r>
              <a:rPr lang="en-US" dirty="0" smtClean="0"/>
              <a:t>, da </a:t>
            </a:r>
            <a:r>
              <a:rPr lang="en-US" dirty="0" err="1" smtClean="0"/>
              <a:t>uresničuje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cilje</a:t>
            </a:r>
            <a:r>
              <a:rPr lang="en-US" dirty="0" smtClean="0"/>
              <a:t>.</a:t>
            </a:r>
          </a:p>
          <a:p>
            <a:pPr eaLnBrk="1" hangingPunct="1">
              <a:buFontTx/>
              <a:buNone/>
            </a:pPr>
            <a:r>
              <a:rPr lang="sl-SI" dirty="0" smtClean="0"/>
              <a:t> </a:t>
            </a:r>
          </a:p>
          <a:p>
            <a:pPr eaLnBrk="1" hangingPunct="1">
              <a:buFontTx/>
              <a:buNone/>
            </a:pPr>
            <a:r>
              <a:rPr lang="sl-SI" dirty="0" smtClean="0"/>
              <a:t>  </a:t>
            </a:r>
            <a:r>
              <a:rPr lang="en-US" dirty="0" err="1" smtClean="0"/>
              <a:t>Strategije</a:t>
            </a:r>
            <a:r>
              <a:rPr lang="en-US" dirty="0" smtClean="0"/>
              <a:t> </a:t>
            </a:r>
            <a:r>
              <a:rPr lang="en-US" dirty="0" err="1" smtClean="0"/>
              <a:t>trženjskega</a:t>
            </a:r>
            <a:r>
              <a:rPr lang="en-US" dirty="0" smtClean="0"/>
              <a:t> </a:t>
            </a:r>
            <a:r>
              <a:rPr lang="en-US" dirty="0" err="1" smtClean="0"/>
              <a:t>spleta</a:t>
            </a:r>
            <a:r>
              <a:rPr lang="en-US" dirty="0" smtClean="0"/>
              <a:t> </a:t>
            </a:r>
            <a:r>
              <a:rPr lang="en-US" dirty="0" err="1" smtClean="0"/>
              <a:t>naj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l-SI" dirty="0" smtClean="0"/>
              <a:t>u</a:t>
            </a:r>
            <a:r>
              <a:rPr lang="en-US" dirty="0" err="1" smtClean="0"/>
              <a:t>darijo</a:t>
            </a:r>
            <a:r>
              <a:rPr lang="en-US" dirty="0" smtClean="0"/>
              <a:t> </a:t>
            </a:r>
            <a:r>
              <a:rPr lang="en-US" dirty="0" err="1" smtClean="0"/>
              <a:t>konkurenčne</a:t>
            </a:r>
            <a:r>
              <a:rPr lang="en-US" dirty="0" smtClean="0"/>
              <a:t> </a:t>
            </a:r>
            <a:r>
              <a:rPr lang="en-US" dirty="0" err="1" smtClean="0"/>
              <a:t>prednosti</a:t>
            </a:r>
            <a:r>
              <a:rPr lang="en-US" dirty="0" smtClean="0"/>
              <a:t> </a:t>
            </a:r>
            <a:r>
              <a:rPr lang="en-US" dirty="0" err="1" smtClean="0"/>
              <a:t>podjetij</a:t>
            </a:r>
            <a:r>
              <a:rPr lang="en-US" dirty="0" smtClean="0"/>
              <a:t>.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1331913" y="1341438"/>
            <a:ext cx="7561262" cy="0"/>
          </a:xfrm>
          <a:prstGeom prst="line">
            <a:avLst/>
          </a:prstGeom>
          <a:noFill/>
          <a:ln w="9525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323850" y="1628775"/>
            <a:ext cx="7561263" cy="0"/>
          </a:xfrm>
          <a:prstGeom prst="line">
            <a:avLst/>
          </a:prstGeom>
          <a:noFill/>
          <a:ln w="9525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611188" y="404813"/>
            <a:ext cx="0" cy="5688012"/>
          </a:xfrm>
          <a:prstGeom prst="line">
            <a:avLst/>
          </a:prstGeom>
          <a:noFill/>
          <a:ln w="9525">
            <a:solidFill>
              <a:srgbClr val="F7F9A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dirty="0" smtClean="0">
                <a:solidFill>
                  <a:srgbClr val="FF9900"/>
                </a:solidFill>
              </a:rPr>
              <a:t>TOREJ…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dirty="0" smtClean="0">
                <a:solidFill>
                  <a:schemeClr val="tx1"/>
                </a:solidFill>
              </a:rPr>
              <a:t>Tržno raziskovanje je sistematično zbiranje podatkov o razmerah na trgu.</a:t>
            </a:r>
          </a:p>
          <a:p>
            <a:pPr eaLnBrk="1" hangingPunct="1"/>
            <a:r>
              <a:rPr lang="sl-SI" dirty="0" smtClean="0">
                <a:solidFill>
                  <a:schemeClr val="tx1"/>
                </a:solidFill>
              </a:rPr>
              <a:t>S tržnim raziskovanjem podjetja ugotavljajo potrebe in povpraševanje, ponudbo in konkurenco, tržne poti in ustreznost izdelka.</a:t>
            </a:r>
          </a:p>
          <a:p>
            <a:pPr eaLnBrk="1" hangingPunct="1"/>
            <a:r>
              <a:rPr lang="sl-SI" dirty="0" smtClean="0">
                <a:solidFill>
                  <a:schemeClr val="tx1"/>
                </a:solidFill>
              </a:rPr>
              <a:t>Zbrane informacije služijo podjetju pri sprejemanju odločitev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mtClean="0"/>
              <a:t>TRŽNE POTI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So poti, po katerih potuje izdelek od proizvajalca do kupca.</a:t>
            </a:r>
          </a:p>
          <a:p>
            <a:pPr eaLnBrk="1" hangingPunct="1"/>
            <a:r>
              <a:rPr lang="sl-SI" smtClean="0"/>
              <a:t>Tržno pot sestavljajo posredniki, ki omogočajo gibanje izdelkov na poti do kupca.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mtClean="0"/>
              <a:t>TRŽNI POSREDNIKI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Zaračunajo svoje storitve.</a:t>
            </a:r>
          </a:p>
          <a:p>
            <a:pPr eaLnBrk="1" hangingPunct="1"/>
            <a:r>
              <a:rPr lang="sl-SI" smtClean="0"/>
              <a:t>Za proizvodno podjetje je to ceneje, kot pa vzpostaviti lastni distribucijski sistem.</a:t>
            </a:r>
          </a:p>
          <a:p>
            <a:pPr eaLnBrk="1" hangingPunct="1"/>
            <a:r>
              <a:rPr lang="sl-SI" smtClean="0"/>
              <a:t>Brez specializiranih posrednikov bi imeli v gospodarstvu veliko zmedo.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val 4"/>
          <p:cNvSpPr>
            <a:spLocks noChangeArrowheads="1"/>
          </p:cNvSpPr>
          <p:nvPr/>
        </p:nvSpPr>
        <p:spPr bwMode="auto">
          <a:xfrm>
            <a:off x="1547813" y="2349500"/>
            <a:ext cx="6408737" cy="1800225"/>
          </a:xfrm>
          <a:prstGeom prst="ellipse">
            <a:avLst/>
          </a:prstGeom>
          <a:solidFill>
            <a:srgbClr val="EEEE2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3600"/>
              <a:t>TRŽNO KOMUNICIRANJE</a:t>
            </a:r>
          </a:p>
        </p:txBody>
      </p:sp>
      <p:sp>
        <p:nvSpPr>
          <p:cNvPr id="210950" name="Oval 6"/>
          <p:cNvSpPr>
            <a:spLocks noChangeArrowheads="1"/>
          </p:cNvSpPr>
          <p:nvPr/>
        </p:nvSpPr>
        <p:spPr bwMode="auto">
          <a:xfrm>
            <a:off x="755650" y="765175"/>
            <a:ext cx="3600450" cy="1079500"/>
          </a:xfrm>
          <a:prstGeom prst="ellipse">
            <a:avLst/>
          </a:prstGeom>
          <a:solidFill>
            <a:srgbClr val="F7F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OGLAŠEVANJE</a:t>
            </a:r>
          </a:p>
        </p:txBody>
      </p:sp>
      <p:sp>
        <p:nvSpPr>
          <p:cNvPr id="210952" name="Oval 8"/>
          <p:cNvSpPr>
            <a:spLocks noChangeArrowheads="1"/>
          </p:cNvSpPr>
          <p:nvPr/>
        </p:nvSpPr>
        <p:spPr bwMode="auto">
          <a:xfrm>
            <a:off x="5003800" y="765175"/>
            <a:ext cx="3600450" cy="1079500"/>
          </a:xfrm>
          <a:prstGeom prst="ellipse">
            <a:avLst/>
          </a:prstGeom>
          <a:solidFill>
            <a:srgbClr val="F7F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POSPEŠEVANJE </a:t>
            </a:r>
          </a:p>
          <a:p>
            <a:pPr algn="ctr"/>
            <a:r>
              <a:rPr lang="sl-SI" sz="2400"/>
              <a:t>PRODAJE</a:t>
            </a:r>
          </a:p>
        </p:txBody>
      </p:sp>
      <p:sp>
        <p:nvSpPr>
          <p:cNvPr id="210953" name="Oval 9"/>
          <p:cNvSpPr>
            <a:spLocks noChangeArrowheads="1"/>
          </p:cNvSpPr>
          <p:nvPr/>
        </p:nvSpPr>
        <p:spPr bwMode="auto">
          <a:xfrm>
            <a:off x="468313" y="4292600"/>
            <a:ext cx="3600450" cy="1079500"/>
          </a:xfrm>
          <a:prstGeom prst="ellipse">
            <a:avLst/>
          </a:prstGeom>
          <a:solidFill>
            <a:srgbClr val="F7F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ODNOSI Z</a:t>
            </a:r>
          </a:p>
          <a:p>
            <a:pPr algn="ctr"/>
            <a:r>
              <a:rPr lang="sl-SI" sz="2400"/>
              <a:t>JAVNOSTJO</a:t>
            </a:r>
          </a:p>
        </p:txBody>
      </p:sp>
      <p:sp>
        <p:nvSpPr>
          <p:cNvPr id="210954" name="Oval 10"/>
          <p:cNvSpPr>
            <a:spLocks noChangeArrowheads="1"/>
          </p:cNvSpPr>
          <p:nvPr/>
        </p:nvSpPr>
        <p:spPr bwMode="auto">
          <a:xfrm>
            <a:off x="3132138" y="5300663"/>
            <a:ext cx="3600450" cy="1079500"/>
          </a:xfrm>
          <a:prstGeom prst="ellipse">
            <a:avLst/>
          </a:prstGeom>
          <a:solidFill>
            <a:srgbClr val="F7F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NEPOSREDNO</a:t>
            </a:r>
          </a:p>
          <a:p>
            <a:pPr algn="ctr"/>
            <a:r>
              <a:rPr lang="sl-SI" sz="2400"/>
              <a:t>TRŽENJE</a:t>
            </a:r>
          </a:p>
        </p:txBody>
      </p:sp>
      <p:sp>
        <p:nvSpPr>
          <p:cNvPr id="210955" name="Oval 11"/>
          <p:cNvSpPr>
            <a:spLocks noChangeArrowheads="1"/>
          </p:cNvSpPr>
          <p:nvPr/>
        </p:nvSpPr>
        <p:spPr bwMode="auto">
          <a:xfrm>
            <a:off x="5543550" y="4292600"/>
            <a:ext cx="3600450" cy="1079500"/>
          </a:xfrm>
          <a:prstGeom prst="ellipse">
            <a:avLst/>
          </a:prstGeom>
          <a:solidFill>
            <a:srgbClr val="F7F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OSEBNA</a:t>
            </a:r>
          </a:p>
          <a:p>
            <a:pPr algn="ctr"/>
            <a:r>
              <a:rPr lang="sl-SI" sz="2400"/>
              <a:t>PRODAJA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0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0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0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0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0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0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 animBg="1"/>
      <p:bldP spid="210952" grpId="0" animBg="1"/>
      <p:bldP spid="210953" grpId="0" animBg="1"/>
      <p:bldP spid="210954" grpId="0" animBg="1"/>
      <p:bldP spid="21095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mtClean="0"/>
              <a:t>1. OGLAŠEVANJE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Je plačana oblika neosebnega predstavljanja izdelkov ali storitev.</a:t>
            </a:r>
          </a:p>
          <a:p>
            <a:pPr eaLnBrk="1" hangingPunct="1"/>
            <a:r>
              <a:rPr lang="sl-SI" smtClean="0"/>
              <a:t>Oglaševanje plača znani naročnik.</a:t>
            </a:r>
          </a:p>
          <a:p>
            <a:pPr eaLnBrk="1" hangingPunct="1"/>
            <a:r>
              <a:rPr lang="sl-SI" smtClean="0"/>
              <a:t>Je javni način sporočanja.</a:t>
            </a:r>
          </a:p>
          <a:p>
            <a:pPr eaLnBrk="1" hangingPunct="1"/>
            <a:r>
              <a:rPr lang="sl-SI" smtClean="0"/>
              <a:t>Dosežemo geografsko razpršene kupce.</a:t>
            </a:r>
          </a:p>
          <a:p>
            <a:pPr eaLnBrk="1" hangingPunct="1"/>
            <a:r>
              <a:rPr lang="sl-SI" smtClean="0"/>
              <a:t>Potrebna so velika finančna sredstva.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Oval 4"/>
          <p:cNvSpPr>
            <a:spLocks noChangeArrowheads="1"/>
          </p:cNvSpPr>
          <p:nvPr/>
        </p:nvSpPr>
        <p:spPr bwMode="auto">
          <a:xfrm>
            <a:off x="1258888" y="2060575"/>
            <a:ext cx="6840537" cy="1727200"/>
          </a:xfrm>
          <a:prstGeom prst="ellipse">
            <a:avLst/>
          </a:prstGeom>
          <a:solidFill>
            <a:srgbClr val="EEEE2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3600"/>
              <a:t>CILJI OGLAŠEVANJA</a:t>
            </a:r>
          </a:p>
        </p:txBody>
      </p:sp>
      <p:sp>
        <p:nvSpPr>
          <p:cNvPr id="215046" name="Oval 6"/>
          <p:cNvSpPr>
            <a:spLocks noChangeArrowheads="1"/>
          </p:cNvSpPr>
          <p:nvPr/>
        </p:nvSpPr>
        <p:spPr bwMode="auto">
          <a:xfrm>
            <a:off x="827088" y="404813"/>
            <a:ext cx="4105275" cy="1008062"/>
          </a:xfrm>
          <a:prstGeom prst="ellipse">
            <a:avLst/>
          </a:prstGeom>
          <a:solidFill>
            <a:srgbClr val="F7F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OBVEŠČATI</a:t>
            </a:r>
          </a:p>
        </p:txBody>
      </p:sp>
      <p:sp>
        <p:nvSpPr>
          <p:cNvPr id="215047" name="Oval 7"/>
          <p:cNvSpPr>
            <a:spLocks noChangeArrowheads="1"/>
          </p:cNvSpPr>
          <p:nvPr/>
        </p:nvSpPr>
        <p:spPr bwMode="auto">
          <a:xfrm>
            <a:off x="3563938" y="765175"/>
            <a:ext cx="4105275" cy="1008063"/>
          </a:xfrm>
          <a:prstGeom prst="ellipse">
            <a:avLst/>
          </a:prstGeom>
          <a:solidFill>
            <a:srgbClr val="F7F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PREPRIČEVATI</a:t>
            </a:r>
          </a:p>
        </p:txBody>
      </p:sp>
      <p:sp>
        <p:nvSpPr>
          <p:cNvPr id="215048" name="Oval 8"/>
          <p:cNvSpPr>
            <a:spLocks noChangeArrowheads="1"/>
          </p:cNvSpPr>
          <p:nvPr/>
        </p:nvSpPr>
        <p:spPr bwMode="auto">
          <a:xfrm>
            <a:off x="4500563" y="5229225"/>
            <a:ext cx="4105275" cy="1008063"/>
          </a:xfrm>
          <a:prstGeom prst="ellipse">
            <a:avLst/>
          </a:prstGeom>
          <a:solidFill>
            <a:srgbClr val="F7F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OKREPITI</a:t>
            </a:r>
          </a:p>
        </p:txBody>
      </p:sp>
      <p:sp>
        <p:nvSpPr>
          <p:cNvPr id="215049" name="Oval 9"/>
          <p:cNvSpPr>
            <a:spLocks noChangeArrowheads="1"/>
          </p:cNvSpPr>
          <p:nvPr/>
        </p:nvSpPr>
        <p:spPr bwMode="auto">
          <a:xfrm>
            <a:off x="2627313" y="4581525"/>
            <a:ext cx="4105275" cy="1008063"/>
          </a:xfrm>
          <a:prstGeom prst="ellipse">
            <a:avLst/>
          </a:prstGeom>
          <a:solidFill>
            <a:srgbClr val="F7F478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OPOMINJATI</a:t>
            </a:r>
          </a:p>
        </p:txBody>
      </p:sp>
      <p:sp>
        <p:nvSpPr>
          <p:cNvPr id="215050" name="Oval 10"/>
          <p:cNvSpPr>
            <a:spLocks noChangeArrowheads="1"/>
          </p:cNvSpPr>
          <p:nvPr/>
        </p:nvSpPr>
        <p:spPr bwMode="auto">
          <a:xfrm>
            <a:off x="611188" y="3860800"/>
            <a:ext cx="4105275" cy="1008063"/>
          </a:xfrm>
          <a:prstGeom prst="ellipse">
            <a:avLst/>
          </a:prstGeom>
          <a:solidFill>
            <a:srgbClr val="F7F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PRIMERJATI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5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5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15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5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15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15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5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15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15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15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6" grpId="0" animBg="1"/>
      <p:bldP spid="215047" grpId="0" animBg="1"/>
      <p:bldP spid="215048" grpId="0" animBg="1"/>
      <p:bldP spid="215049" grpId="0" animBg="1"/>
      <p:bldP spid="21505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mtClean="0"/>
              <a:t>2. POSPEŠEVANJE PRODAJE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je kratkoročno spodbujanje prodaje,</a:t>
            </a:r>
          </a:p>
          <a:p>
            <a:pPr eaLnBrk="1" hangingPunct="1"/>
            <a:r>
              <a:rPr lang="sl-SI" smtClean="0"/>
              <a:t>podjetje želi prepričati kupce, da kupijo več in bolj pogosto njihov izdelek.</a:t>
            </a:r>
          </a:p>
          <a:p>
            <a:pPr eaLnBrk="1" hangingPunct="1"/>
            <a:r>
              <a:rPr lang="sl-SI" smtClean="0"/>
              <a:t>Problem: tovrstnih akcij je toliko, da jih potrošniki ne ločimo ali pa se na njih več ne odzivamo.</a:t>
            </a:r>
          </a:p>
          <a:p>
            <a:pPr eaLnBrk="1" hangingPunct="1"/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4"/>
          <p:cNvSpPr>
            <a:spLocks noChangeArrowheads="1"/>
          </p:cNvSpPr>
          <p:nvPr/>
        </p:nvSpPr>
        <p:spPr bwMode="auto">
          <a:xfrm>
            <a:off x="684213" y="1268413"/>
            <a:ext cx="7632700" cy="2663825"/>
          </a:xfrm>
          <a:prstGeom prst="star24">
            <a:avLst>
              <a:gd name="adj" fmla="val 375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3200"/>
              <a:t>NAČINI POSPEŠEVANJA</a:t>
            </a:r>
          </a:p>
          <a:p>
            <a:pPr algn="ctr"/>
            <a:r>
              <a:rPr lang="sl-SI" sz="3200"/>
              <a:t>PRODAJE</a:t>
            </a:r>
          </a:p>
        </p:txBody>
      </p:sp>
      <p:sp>
        <p:nvSpPr>
          <p:cNvPr id="219142" name="AutoShape 6"/>
          <p:cNvSpPr>
            <a:spLocks noChangeArrowheads="1"/>
          </p:cNvSpPr>
          <p:nvPr/>
        </p:nvSpPr>
        <p:spPr bwMode="auto">
          <a:xfrm>
            <a:off x="179388" y="3860800"/>
            <a:ext cx="4176712" cy="792163"/>
          </a:xfrm>
          <a:prstGeom prst="star24">
            <a:avLst>
              <a:gd name="adj" fmla="val 37500"/>
            </a:avLst>
          </a:prstGeom>
          <a:solidFill>
            <a:srgbClr val="D5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DARILA</a:t>
            </a:r>
          </a:p>
        </p:txBody>
      </p:sp>
      <p:sp>
        <p:nvSpPr>
          <p:cNvPr id="219143" name="AutoShape 7"/>
          <p:cNvSpPr>
            <a:spLocks noChangeArrowheads="1"/>
          </p:cNvSpPr>
          <p:nvPr/>
        </p:nvSpPr>
        <p:spPr bwMode="auto">
          <a:xfrm>
            <a:off x="539750" y="5157788"/>
            <a:ext cx="4176713" cy="1223962"/>
          </a:xfrm>
          <a:prstGeom prst="star24">
            <a:avLst>
              <a:gd name="adj" fmla="val 375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BREZPLAČNI</a:t>
            </a:r>
          </a:p>
          <a:p>
            <a:pPr algn="ctr"/>
            <a:r>
              <a:rPr lang="sl-SI" sz="2400"/>
              <a:t>PREIZKUSI</a:t>
            </a:r>
          </a:p>
        </p:txBody>
      </p:sp>
      <p:sp>
        <p:nvSpPr>
          <p:cNvPr id="219144" name="AutoShape 8"/>
          <p:cNvSpPr>
            <a:spLocks noChangeArrowheads="1"/>
          </p:cNvSpPr>
          <p:nvPr/>
        </p:nvSpPr>
        <p:spPr bwMode="auto">
          <a:xfrm>
            <a:off x="2916238" y="4581525"/>
            <a:ext cx="4176712" cy="792163"/>
          </a:xfrm>
          <a:prstGeom prst="star24">
            <a:avLst>
              <a:gd name="adj" fmla="val 37500"/>
            </a:avLst>
          </a:prstGeom>
          <a:solidFill>
            <a:srgbClr val="ACF2A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NAGRADE</a:t>
            </a:r>
          </a:p>
        </p:txBody>
      </p:sp>
      <p:sp>
        <p:nvSpPr>
          <p:cNvPr id="219145" name="AutoShape 9"/>
          <p:cNvSpPr>
            <a:spLocks noChangeArrowheads="1"/>
          </p:cNvSpPr>
          <p:nvPr/>
        </p:nvSpPr>
        <p:spPr bwMode="auto">
          <a:xfrm>
            <a:off x="4787900" y="5300663"/>
            <a:ext cx="4176713" cy="1223962"/>
          </a:xfrm>
          <a:prstGeom prst="star24">
            <a:avLst>
              <a:gd name="adj" fmla="val 3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PRIKAZI</a:t>
            </a:r>
          </a:p>
          <a:p>
            <a:pPr algn="ctr"/>
            <a:r>
              <a:rPr lang="sl-SI" sz="2400"/>
              <a:t>IZDELKOV</a:t>
            </a:r>
          </a:p>
        </p:txBody>
      </p:sp>
      <p:sp>
        <p:nvSpPr>
          <p:cNvPr id="219146" name="AutoShape 10"/>
          <p:cNvSpPr>
            <a:spLocks noChangeArrowheads="1"/>
          </p:cNvSpPr>
          <p:nvPr/>
        </p:nvSpPr>
        <p:spPr bwMode="auto">
          <a:xfrm>
            <a:off x="4967288" y="3213100"/>
            <a:ext cx="4176712" cy="1295400"/>
          </a:xfrm>
          <a:prstGeom prst="star24">
            <a:avLst>
              <a:gd name="adj" fmla="val 37500"/>
            </a:avLst>
          </a:prstGeom>
          <a:solidFill>
            <a:srgbClr val="D5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NAGRADE STALNIMI</a:t>
            </a:r>
          </a:p>
          <a:p>
            <a:pPr algn="ctr"/>
            <a:r>
              <a:rPr lang="sl-SI" sz="2400"/>
              <a:t>STRANKAM</a:t>
            </a:r>
          </a:p>
        </p:txBody>
      </p:sp>
      <p:sp>
        <p:nvSpPr>
          <p:cNvPr id="219147" name="AutoShape 11"/>
          <p:cNvSpPr>
            <a:spLocks noChangeArrowheads="1"/>
          </p:cNvSpPr>
          <p:nvPr/>
        </p:nvSpPr>
        <p:spPr bwMode="auto">
          <a:xfrm>
            <a:off x="4967288" y="0"/>
            <a:ext cx="4176712" cy="1152525"/>
          </a:xfrm>
          <a:prstGeom prst="star24">
            <a:avLst>
              <a:gd name="adj" fmla="val 37500"/>
            </a:avLst>
          </a:prstGeom>
          <a:solidFill>
            <a:srgbClr val="D2E1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CENOVNI</a:t>
            </a:r>
          </a:p>
          <a:p>
            <a:pPr algn="ctr"/>
            <a:r>
              <a:rPr lang="sl-SI" sz="2400"/>
              <a:t>PAKETI</a:t>
            </a:r>
          </a:p>
        </p:txBody>
      </p:sp>
      <p:sp>
        <p:nvSpPr>
          <p:cNvPr id="219148" name="AutoShape 12"/>
          <p:cNvSpPr>
            <a:spLocks noChangeArrowheads="1"/>
          </p:cNvSpPr>
          <p:nvPr/>
        </p:nvSpPr>
        <p:spPr bwMode="auto">
          <a:xfrm>
            <a:off x="2771775" y="765175"/>
            <a:ext cx="4176713" cy="792163"/>
          </a:xfrm>
          <a:prstGeom prst="star24">
            <a:avLst>
              <a:gd name="adj" fmla="val 37500"/>
            </a:avLst>
          </a:prstGeom>
          <a:solidFill>
            <a:srgbClr val="ACF2A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KUPONI</a:t>
            </a:r>
          </a:p>
        </p:txBody>
      </p:sp>
      <p:sp>
        <p:nvSpPr>
          <p:cNvPr id="219149" name="AutoShape 13"/>
          <p:cNvSpPr>
            <a:spLocks noChangeArrowheads="1"/>
          </p:cNvSpPr>
          <p:nvPr/>
        </p:nvSpPr>
        <p:spPr bwMode="auto">
          <a:xfrm>
            <a:off x="250825" y="188913"/>
            <a:ext cx="4176713" cy="792162"/>
          </a:xfrm>
          <a:prstGeom prst="star24">
            <a:avLst>
              <a:gd name="adj" fmla="val 37500"/>
            </a:avLst>
          </a:prstGeom>
          <a:solidFill>
            <a:srgbClr val="D5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sl-SI" sz="2400"/>
              <a:t>VZORCI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9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9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9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19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9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19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19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19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9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9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9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19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19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19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19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19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19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42" grpId="0" animBg="1"/>
      <p:bldP spid="219143" grpId="0" animBg="1"/>
      <p:bldP spid="219144" grpId="0" animBg="1"/>
      <p:bldP spid="219145" grpId="0" animBg="1"/>
      <p:bldP spid="219146" grpId="0" animBg="1"/>
      <p:bldP spid="219147" grpId="0" animBg="1"/>
      <p:bldP spid="219148" grpId="0" animBg="1"/>
      <p:bldP spid="21914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mtClean="0"/>
              <a:t>3. ODNOSI Z JAVNOSTMI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NAMEN: Izboljšanje ali ohranjanje podobe in ugleda podjetja.</a:t>
            </a:r>
          </a:p>
          <a:p>
            <a:pPr eaLnBrk="1" hangingPunct="1"/>
            <a:r>
              <a:rPr lang="sl-SI" smtClean="0"/>
              <a:t>Gre za neplačana sporočila, ki so lahko bolj verodostojna od oglasov,</a:t>
            </a:r>
          </a:p>
          <a:p>
            <a:pPr eaLnBrk="1" hangingPunct="1"/>
            <a:r>
              <a:rPr lang="sl-SI" smtClean="0"/>
              <a:t>so enkratna  in se ne ponavljajo,</a:t>
            </a:r>
          </a:p>
          <a:p>
            <a:pPr eaLnBrk="1" hangingPunct="1"/>
            <a:r>
              <a:rPr lang="sl-SI" smtClean="0"/>
              <a:t>so informativna in ne prepričevalna.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mtClean="0"/>
              <a:t>4. NEPOSREDNO TRŽENJE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Gre za neposredno pridobivanje naročil direktno od kupcev.</a:t>
            </a:r>
          </a:p>
          <a:p>
            <a:pPr eaLnBrk="1" hangingPunct="1">
              <a:buFontTx/>
              <a:buNone/>
            </a:pPr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Ograda številke diapoz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3FA3A-FA7A-4CD4-997A-17AF34E61CBD}" type="slidenum">
              <a:rPr lang="sl-SI"/>
              <a:pPr>
                <a:defRPr/>
              </a:pPr>
              <a:t>3</a:t>
            </a:fld>
            <a:endParaRPr lang="sl-SI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36588" y="473075"/>
            <a:ext cx="8507412" cy="579438"/>
          </a:xfrm>
        </p:spPr>
        <p:txBody>
          <a:bodyPr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 smtClean="0"/>
              <a:t>TRŽENJSKI SPLET (4P/7P)</a:t>
            </a:r>
          </a:p>
        </p:txBody>
      </p:sp>
      <p:sp>
        <p:nvSpPr>
          <p:cNvPr id="504835" name="Rectangle 3"/>
          <p:cNvSpPr>
            <a:spLocks noChangeArrowheads="1"/>
          </p:cNvSpPr>
          <p:nvPr/>
        </p:nvSpPr>
        <p:spPr bwMode="auto">
          <a:xfrm>
            <a:off x="1258888" y="4797425"/>
            <a:ext cx="2303462" cy="1333500"/>
          </a:xfrm>
          <a:prstGeom prst="rect">
            <a:avLst/>
          </a:prstGeom>
          <a:solidFill>
            <a:srgbClr val="CCCCFF">
              <a:alpha val="45097"/>
            </a:srgb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sl-SI" sz="24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fizični dokazi</a:t>
            </a:r>
          </a:p>
          <a:p>
            <a:pPr algn="ctr">
              <a:defRPr/>
            </a:pPr>
            <a:r>
              <a:rPr lang="sl-SI" sz="2400" b="1" i="1">
                <a:solidFill>
                  <a:srgbClr val="CC0000"/>
                </a:solidFill>
              </a:rPr>
              <a:t>p</a:t>
            </a:r>
            <a:r>
              <a:rPr lang="en-US" sz="2400" i="1">
                <a:solidFill>
                  <a:schemeClr val="hlink"/>
                </a:solidFill>
              </a:rPr>
              <a:t>hysical </a:t>
            </a:r>
            <a:r>
              <a:rPr lang="sl-SI" sz="2400" i="1">
                <a:solidFill>
                  <a:schemeClr val="hlink"/>
                </a:solidFill>
              </a:rPr>
              <a:t>e</a:t>
            </a:r>
            <a:r>
              <a:rPr lang="en-US" sz="2400" i="1">
                <a:solidFill>
                  <a:schemeClr val="hlink"/>
                </a:solidFill>
              </a:rPr>
              <a:t>vidence</a:t>
            </a:r>
            <a:endParaRPr lang="sl-SI" sz="2400" i="1">
              <a:solidFill>
                <a:schemeClr val="hlink"/>
              </a:solidFill>
            </a:endParaRPr>
          </a:p>
          <a:p>
            <a:pPr algn="ctr">
              <a:defRPr/>
            </a:pPr>
            <a:endParaRPr lang="sl-SI" sz="2400" i="1">
              <a:solidFill>
                <a:srgbClr val="A50021"/>
              </a:solidFill>
            </a:endParaRPr>
          </a:p>
        </p:txBody>
      </p:sp>
      <p:sp>
        <p:nvSpPr>
          <p:cNvPr id="504836" name="Rectangle 4"/>
          <p:cNvSpPr>
            <a:spLocks noChangeArrowheads="1"/>
          </p:cNvSpPr>
          <p:nvPr/>
        </p:nvSpPr>
        <p:spPr bwMode="auto">
          <a:xfrm>
            <a:off x="3779838" y="4832350"/>
            <a:ext cx="2303462" cy="1333500"/>
          </a:xfrm>
          <a:prstGeom prst="rect">
            <a:avLst/>
          </a:prstGeom>
          <a:solidFill>
            <a:srgbClr val="CCCCFF">
              <a:alpha val="45097"/>
            </a:srgb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sl-SI" sz="24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</a:t>
            </a:r>
          </a:p>
          <a:p>
            <a:pPr algn="ctr">
              <a:defRPr/>
            </a:pPr>
            <a:r>
              <a:rPr lang="sl-SI" sz="2400" b="1" i="1">
                <a:solidFill>
                  <a:srgbClr val="CC0000"/>
                </a:solidFill>
              </a:rPr>
              <a:t>p</a:t>
            </a:r>
            <a:r>
              <a:rPr lang="en-US" sz="2400" i="1">
                <a:solidFill>
                  <a:schemeClr val="hlink"/>
                </a:solidFill>
              </a:rPr>
              <a:t>rocessing</a:t>
            </a:r>
            <a:endParaRPr lang="sl-SI" sz="2400" b="1" i="1">
              <a:solidFill>
                <a:srgbClr val="A50021"/>
              </a:solidFill>
            </a:endParaRPr>
          </a:p>
          <a:p>
            <a:pPr algn="ctr">
              <a:defRPr/>
            </a:pPr>
            <a:endParaRPr lang="sl-SI" sz="2400">
              <a:solidFill>
                <a:schemeClr val="tx1"/>
              </a:solidFill>
            </a:endParaRPr>
          </a:p>
        </p:txBody>
      </p:sp>
      <p:sp>
        <p:nvSpPr>
          <p:cNvPr id="504837" name="Rectangle 5"/>
          <p:cNvSpPr>
            <a:spLocks noChangeArrowheads="1"/>
          </p:cNvSpPr>
          <p:nvPr/>
        </p:nvSpPr>
        <p:spPr bwMode="auto">
          <a:xfrm>
            <a:off x="6300788" y="4832350"/>
            <a:ext cx="2303462" cy="1333500"/>
          </a:xfrm>
          <a:prstGeom prst="rect">
            <a:avLst/>
          </a:prstGeom>
          <a:solidFill>
            <a:srgbClr val="CCCCFF">
              <a:alpha val="45097"/>
            </a:srgb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sl-SI" sz="24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ljudje</a:t>
            </a:r>
          </a:p>
          <a:p>
            <a:pPr algn="ctr">
              <a:defRPr/>
            </a:pPr>
            <a:r>
              <a:rPr lang="sl-SI" sz="2400" b="1" i="1">
                <a:solidFill>
                  <a:srgbClr val="CC0000"/>
                </a:solidFill>
              </a:rPr>
              <a:t>p</a:t>
            </a:r>
            <a:r>
              <a:rPr lang="en-US" sz="2400" i="1">
                <a:solidFill>
                  <a:schemeClr val="hlink"/>
                </a:solidFill>
              </a:rPr>
              <a:t>eople</a:t>
            </a:r>
            <a:r>
              <a:rPr lang="sl-SI" sz="2400" i="1">
                <a:solidFill>
                  <a:schemeClr val="hlink"/>
                </a:solidFill>
              </a:rPr>
              <a:t>/</a:t>
            </a:r>
            <a:r>
              <a:rPr lang="en-US" sz="2400" i="1">
                <a:solidFill>
                  <a:schemeClr val="hlink"/>
                </a:solidFill>
              </a:rPr>
              <a:t> </a:t>
            </a:r>
            <a:r>
              <a:rPr lang="sl-SI" sz="2400" b="1" i="1">
                <a:solidFill>
                  <a:srgbClr val="CC0000"/>
                </a:solidFill>
              </a:rPr>
              <a:t>p</a:t>
            </a:r>
            <a:r>
              <a:rPr lang="en-US" sz="2400" i="1">
                <a:solidFill>
                  <a:schemeClr val="hlink"/>
                </a:solidFill>
              </a:rPr>
              <a:t>articipants</a:t>
            </a:r>
            <a:endParaRPr lang="sl-SI" sz="2400" i="1">
              <a:solidFill>
                <a:schemeClr val="hlink"/>
              </a:solidFill>
            </a:endParaRPr>
          </a:p>
        </p:txBody>
      </p:sp>
      <p:grpSp>
        <p:nvGrpSpPr>
          <p:cNvPr id="13319" name="Group 6"/>
          <p:cNvGrpSpPr>
            <a:grpSpLocks/>
          </p:cNvGrpSpPr>
          <p:nvPr/>
        </p:nvGrpSpPr>
        <p:grpSpPr bwMode="auto">
          <a:xfrm>
            <a:off x="179388" y="1628775"/>
            <a:ext cx="8856662" cy="2952750"/>
            <a:chOff x="1156" y="1619"/>
            <a:chExt cx="3537" cy="1737"/>
          </a:xfrm>
        </p:grpSpPr>
        <p:sp>
          <p:nvSpPr>
            <p:cNvPr id="13320" name="Line 7"/>
            <p:cNvSpPr>
              <a:spLocks noChangeShapeType="1"/>
            </p:cNvSpPr>
            <p:nvPr/>
          </p:nvSpPr>
          <p:spPr bwMode="auto">
            <a:xfrm>
              <a:off x="2878" y="1661"/>
              <a:ext cx="0" cy="16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3321" name="Line 8"/>
            <p:cNvSpPr>
              <a:spLocks noChangeShapeType="1"/>
            </p:cNvSpPr>
            <p:nvPr/>
          </p:nvSpPr>
          <p:spPr bwMode="auto">
            <a:xfrm rot="-5400000">
              <a:off x="2933" y="748"/>
              <a:ext cx="0" cy="3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504841" name="Text Box 9"/>
            <p:cNvSpPr txBox="1">
              <a:spLocks noChangeArrowheads="1"/>
            </p:cNvSpPr>
            <p:nvPr/>
          </p:nvSpPr>
          <p:spPr bwMode="auto">
            <a:xfrm>
              <a:off x="1373" y="2652"/>
              <a:ext cx="1195" cy="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sl-SI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tržne poti</a:t>
              </a:r>
            </a:p>
            <a:p>
              <a:pPr algn="ctr">
                <a:defRPr/>
              </a:pPr>
              <a:r>
                <a:rPr lang="sl-SI" i="1">
                  <a:solidFill>
                    <a:srgbClr val="CC0000"/>
                  </a:solidFill>
                  <a:latin typeface="Tahoma" pitchFamily="34" charset="0"/>
                </a:rPr>
                <a:t>p</a:t>
              </a:r>
              <a:r>
                <a:rPr lang="sl-SI" i="1">
                  <a:solidFill>
                    <a:schemeClr val="hlink"/>
                  </a:solidFill>
                  <a:latin typeface="Tahoma" pitchFamily="34" charset="0"/>
                </a:rPr>
                <a:t>lacement</a:t>
              </a:r>
              <a:endParaRPr lang="sl-SI" b="1" i="1">
                <a:solidFill>
                  <a:schemeClr val="hlink"/>
                </a:solidFill>
              </a:endParaRPr>
            </a:p>
          </p:txBody>
        </p:sp>
        <p:sp>
          <p:nvSpPr>
            <p:cNvPr id="90123" name="Text Box 10"/>
            <p:cNvSpPr txBox="1">
              <a:spLocks noChangeArrowheads="1"/>
            </p:cNvSpPr>
            <p:nvPr/>
          </p:nvSpPr>
          <p:spPr bwMode="auto">
            <a:xfrm>
              <a:off x="3169" y="2551"/>
              <a:ext cx="1438" cy="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sl-SI" sz="2400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tržno komuniciranje</a:t>
              </a:r>
            </a:p>
            <a:p>
              <a:pPr algn="ctr">
                <a:defRPr/>
              </a:pPr>
              <a:r>
                <a:rPr lang="sl-SI" sz="2400" i="1" dirty="0" err="1">
                  <a:solidFill>
                    <a:srgbClr val="CC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P</a:t>
              </a:r>
              <a:r>
                <a:rPr lang="sl-SI" sz="2400" i="1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romotion</a:t>
              </a:r>
              <a:endParaRPr lang="sl-SI" sz="2400" i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  <a:p>
              <a:pPr algn="ctr">
                <a:defRPr/>
              </a:pPr>
              <a:r>
                <a:rPr lang="sl-SI" sz="1600" dirty="0"/>
                <a:t>Oglaševanje,osebna prodaja, stiki z </a:t>
              </a:r>
              <a:r>
                <a:rPr lang="sl-SI" sz="1600" dirty="0" err="1"/>
                <a:t>javnostji</a:t>
              </a:r>
              <a:r>
                <a:rPr lang="sl-SI" sz="1600" dirty="0"/>
                <a:t>, pospeševanje prodaje, </a:t>
              </a:r>
              <a:r>
                <a:rPr lang="sl-SI" sz="1600" dirty="0" err="1"/>
                <a:t>ntr</a:t>
              </a:r>
              <a:endParaRPr lang="sl-SI" sz="1600" dirty="0"/>
            </a:p>
          </p:txBody>
        </p:sp>
        <p:sp>
          <p:nvSpPr>
            <p:cNvPr id="13324" name="Rectangle 11"/>
            <p:cNvSpPr>
              <a:spLocks noChangeArrowheads="1"/>
            </p:cNvSpPr>
            <p:nvPr/>
          </p:nvSpPr>
          <p:spPr bwMode="auto">
            <a:xfrm>
              <a:off x="1156" y="1661"/>
              <a:ext cx="3521" cy="169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 sz="3600"/>
            </a:p>
          </p:txBody>
        </p:sp>
        <p:sp>
          <p:nvSpPr>
            <p:cNvPr id="504844" name="Text Box 12"/>
            <p:cNvSpPr txBox="1">
              <a:spLocks noChangeArrowheads="1"/>
            </p:cNvSpPr>
            <p:nvPr/>
          </p:nvSpPr>
          <p:spPr bwMode="auto">
            <a:xfrm>
              <a:off x="3140" y="1661"/>
              <a:ext cx="1362" cy="4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sl-SI" sz="2400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cena</a:t>
              </a:r>
            </a:p>
            <a:p>
              <a:pPr algn="ctr">
                <a:defRPr/>
              </a:pPr>
              <a:r>
                <a:rPr lang="sl-SI" sz="2400" i="1" dirty="0" err="1">
                  <a:solidFill>
                    <a:srgbClr val="CC0000"/>
                  </a:solidFill>
                  <a:latin typeface="Tahoma" pitchFamily="34" charset="0"/>
                </a:rPr>
                <a:t>p</a:t>
              </a:r>
              <a:r>
                <a:rPr lang="sl-SI" sz="2400" i="1" dirty="0" err="1">
                  <a:solidFill>
                    <a:schemeClr val="hlink"/>
                  </a:solidFill>
                  <a:latin typeface="Tahoma" pitchFamily="34" charset="0"/>
                </a:rPr>
                <a:t>rice</a:t>
              </a:r>
              <a:endParaRPr lang="sl-SI" sz="2400" b="1" i="1" dirty="0">
                <a:solidFill>
                  <a:schemeClr val="hlink"/>
                </a:solidFill>
              </a:endParaRPr>
            </a:p>
          </p:txBody>
        </p:sp>
        <p:sp>
          <p:nvSpPr>
            <p:cNvPr id="504845" name="Text Box 13"/>
            <p:cNvSpPr txBox="1">
              <a:spLocks noChangeArrowheads="1"/>
            </p:cNvSpPr>
            <p:nvPr/>
          </p:nvSpPr>
          <p:spPr bwMode="auto">
            <a:xfrm>
              <a:off x="1185" y="1619"/>
              <a:ext cx="1625" cy="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sl-SI" sz="2400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izdelek /storitev</a:t>
              </a:r>
            </a:p>
            <a:p>
              <a:pPr algn="ctr">
                <a:defRPr/>
              </a:pPr>
              <a:r>
                <a:rPr lang="sl-SI" sz="2400" i="1" dirty="0" err="1">
                  <a:solidFill>
                    <a:srgbClr val="CC0000"/>
                  </a:solidFill>
                  <a:latin typeface="Tahoma" pitchFamily="34" charset="0"/>
                </a:rPr>
                <a:t>P</a:t>
              </a:r>
              <a:r>
                <a:rPr lang="sl-SI" sz="2400" i="1" dirty="0" err="1">
                  <a:solidFill>
                    <a:schemeClr val="hlink"/>
                  </a:solidFill>
                  <a:latin typeface="Tahoma" pitchFamily="34" charset="0"/>
                </a:rPr>
                <a:t>roduct</a:t>
              </a:r>
              <a:endParaRPr lang="sl-SI" sz="2400" i="1" dirty="0">
                <a:solidFill>
                  <a:schemeClr val="hlink"/>
                </a:solidFill>
                <a:latin typeface="Tahoma" pitchFamily="34" charset="0"/>
              </a:endParaRPr>
            </a:p>
            <a:p>
              <a:pPr algn="just">
                <a:defRPr/>
              </a:pPr>
              <a:r>
                <a:rPr lang="sl-SI" sz="1600" dirty="0"/>
                <a:t>kakovost, oblika, lastnosti,</a:t>
              </a:r>
            </a:p>
            <a:p>
              <a:pPr algn="just">
                <a:defRPr/>
              </a:pPr>
              <a:r>
                <a:rPr lang="sl-SI" sz="1600" dirty="0" err="1"/>
                <a:t>brand</a:t>
              </a:r>
              <a:r>
                <a:rPr lang="sl-SI" sz="1600" dirty="0"/>
                <a:t>, embalaža</a:t>
              </a:r>
              <a:endParaRPr lang="sl-SI" sz="1600" b="1" i="1" dirty="0">
                <a:solidFill>
                  <a:schemeClr val="hlink"/>
                </a:solidFill>
              </a:endParaRPr>
            </a:p>
          </p:txBody>
        </p:sp>
        <p:sp>
          <p:nvSpPr>
            <p:cNvPr id="13327" name="Oval 14"/>
            <p:cNvSpPr>
              <a:spLocks noChangeArrowheads="1"/>
            </p:cNvSpPr>
            <p:nvPr/>
          </p:nvSpPr>
          <p:spPr bwMode="auto">
            <a:xfrm>
              <a:off x="2453" y="2085"/>
              <a:ext cx="782" cy="755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sl-SI" sz="1800" b="1">
                  <a:solidFill>
                    <a:srgbClr val="000066"/>
                  </a:solidFill>
                </a:rPr>
                <a:t>POTREBE </a:t>
              </a:r>
              <a:r>
                <a:rPr lang="sl-SI" sz="1600" b="1">
                  <a:solidFill>
                    <a:srgbClr val="000066"/>
                  </a:solidFill>
                </a:rPr>
                <a:t>CILJNEGA</a:t>
              </a:r>
              <a:r>
                <a:rPr lang="sl-SI" sz="1800" b="1">
                  <a:solidFill>
                    <a:srgbClr val="000066"/>
                  </a:solidFill>
                </a:rPr>
                <a:t> TRGA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0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5" grpId="0" animBg="1"/>
      <p:bldP spid="504836" grpId="0" animBg="1"/>
      <p:bldP spid="50483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dirty="0" smtClean="0"/>
              <a:t>5. OSEBNA PRODAJA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Prodajno osebje na terenu obiskuje sedanje in bodoče (potencialne) naročnike.</a:t>
            </a:r>
          </a:p>
        </p:txBody>
      </p:sp>
      <p:sp>
        <p:nvSpPr>
          <p:cNvPr id="2" name="PoljeZBesedilom 1"/>
          <p:cNvSpPr txBox="1"/>
          <p:nvPr/>
        </p:nvSpPr>
        <p:spPr>
          <a:xfrm>
            <a:off x="467544" y="3428361"/>
            <a:ext cx="3384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err="1" smtClean="0">
                <a:hlinkClick r:id="rId2"/>
              </a:rPr>
              <a:t>Segmentacija</a:t>
            </a:r>
            <a:r>
              <a:rPr lang="sl-SI" sz="2000" dirty="0" smtClean="0">
                <a:hlinkClick r:id="rId2"/>
              </a:rPr>
              <a:t> trga</a:t>
            </a:r>
            <a:endParaRPr lang="sl-SI" sz="2000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4572000" y="3769876"/>
            <a:ext cx="3384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hlinkClick r:id="rId3"/>
              </a:rPr>
              <a:t>Slikovni formati</a:t>
            </a:r>
            <a:endParaRPr lang="sl-SI" sz="2000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4572000" y="4293096"/>
            <a:ext cx="4256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hlinkClick r:id="rId4"/>
              </a:rPr>
              <a:t>Velikost grafične datoteke</a:t>
            </a:r>
            <a:endParaRPr lang="sl-SI" sz="2000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4570302" y="3280208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Računalniška grafika</a:t>
            </a: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4572000" y="4903206"/>
            <a:ext cx="3384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hlinkClick r:id="rId5"/>
              </a:rPr>
              <a:t>Fotografija</a:t>
            </a:r>
            <a:endParaRPr lang="sl-SI" sz="2000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467544" y="3861048"/>
            <a:ext cx="41027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hlinkClick r:id="rId6"/>
              </a:rPr>
              <a:t>Tržna strategija za mala podjetja</a:t>
            </a:r>
            <a:endParaRPr lang="sl-SI" sz="2000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467544" y="4337096"/>
            <a:ext cx="41027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hlinkClick r:id="rId7"/>
              </a:rPr>
              <a:t>Etika</a:t>
            </a:r>
            <a:endParaRPr lang="sl-SI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381000" y="2438400"/>
            <a:ext cx="1981200" cy="1066800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sl-SI" sz="2000" b="1">
                <a:latin typeface="Times New Roman" charset="0"/>
              </a:rPr>
              <a:t>PROIZVOD</a:t>
            </a:r>
          </a:p>
          <a:p>
            <a:pPr algn="ctr" eaLnBrk="0" hangingPunct="0"/>
            <a:r>
              <a:rPr lang="sl-SI" b="1">
                <a:solidFill>
                  <a:srgbClr val="663300"/>
                </a:solidFill>
                <a:latin typeface="Times New Roman" charset="0"/>
              </a:rPr>
              <a:t>PRODUCT</a:t>
            </a:r>
            <a:endParaRPr lang="sl-SI" sz="2000" b="1">
              <a:solidFill>
                <a:srgbClr val="663300"/>
              </a:solidFill>
              <a:latin typeface="Times New Roman" charset="0"/>
            </a:endParaRPr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2286000" y="4267200"/>
            <a:ext cx="4800600" cy="1600200"/>
          </a:xfrm>
          <a:prstGeom prst="rect">
            <a:avLst/>
          </a:prstGeom>
          <a:solidFill>
            <a:srgbClr val="99FF99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9FF99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sl-SI" sz="4000" b="1">
                <a:solidFill>
                  <a:srgbClr val="663300"/>
                </a:solidFill>
                <a:latin typeface="Times New Roman" charset="0"/>
              </a:rPr>
              <a:t>TRŽENJSKI SPLET</a:t>
            </a:r>
          </a:p>
          <a:p>
            <a:pPr algn="ctr" eaLnBrk="0" hangingPunct="0"/>
            <a:r>
              <a:rPr lang="sl-SI" sz="4000" b="1">
                <a:solidFill>
                  <a:srgbClr val="663300"/>
                </a:solidFill>
                <a:latin typeface="Times New Roman" charset="0"/>
              </a:rPr>
              <a:t>4P</a:t>
            </a:r>
            <a:endParaRPr lang="sl-SI" sz="2000" b="1">
              <a:solidFill>
                <a:srgbClr val="663300"/>
              </a:solidFill>
              <a:latin typeface="Times New Roman" charset="0"/>
            </a:endParaRPr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2590800" y="762000"/>
            <a:ext cx="1981200" cy="1066800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sl-SI" sz="2000" b="1">
                <a:latin typeface="Times New Roman" charset="0"/>
              </a:rPr>
              <a:t>CENA</a:t>
            </a:r>
          </a:p>
          <a:p>
            <a:pPr algn="ctr" eaLnBrk="0" hangingPunct="0"/>
            <a:r>
              <a:rPr lang="sl-SI" b="1">
                <a:solidFill>
                  <a:srgbClr val="663300"/>
                </a:solidFill>
                <a:latin typeface="Times New Roman" charset="0"/>
              </a:rPr>
              <a:t>PRICE</a:t>
            </a:r>
            <a:endParaRPr lang="sl-SI" sz="2000" b="1">
              <a:solidFill>
                <a:srgbClr val="663300"/>
              </a:solidFill>
              <a:latin typeface="Times New Roman" charset="0"/>
            </a:endParaRPr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5029200" y="762000"/>
            <a:ext cx="1981200" cy="1066800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sl-SI" sz="2000" b="1">
                <a:latin typeface="Times New Roman" charset="0"/>
              </a:rPr>
              <a:t>PROSTOR</a:t>
            </a:r>
          </a:p>
          <a:p>
            <a:pPr algn="ctr" eaLnBrk="0" hangingPunct="0"/>
            <a:r>
              <a:rPr lang="sl-SI" b="1">
                <a:solidFill>
                  <a:srgbClr val="663300"/>
                </a:solidFill>
                <a:latin typeface="Times New Roman" charset="0"/>
              </a:rPr>
              <a:t>PLACE</a:t>
            </a:r>
            <a:endParaRPr lang="sl-SI" sz="2000" b="1">
              <a:solidFill>
                <a:srgbClr val="663300"/>
              </a:solidFill>
              <a:latin typeface="Times New Roman" charset="0"/>
            </a:endParaRPr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6629400" y="2286000"/>
            <a:ext cx="2286000" cy="1143000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sl-SI" sz="2000" b="1">
                <a:latin typeface="Times New Roman" charset="0"/>
              </a:rPr>
              <a:t>TRŽNO </a:t>
            </a:r>
          </a:p>
          <a:p>
            <a:pPr algn="ctr" eaLnBrk="0" hangingPunct="0"/>
            <a:r>
              <a:rPr lang="sl-SI" sz="2000" b="1">
                <a:latin typeface="Times New Roman" charset="0"/>
              </a:rPr>
              <a:t>KOMUNICIRANJE</a:t>
            </a:r>
          </a:p>
          <a:p>
            <a:pPr algn="ctr" eaLnBrk="0" hangingPunct="0"/>
            <a:r>
              <a:rPr lang="sl-SI" b="1">
                <a:solidFill>
                  <a:srgbClr val="663300"/>
                </a:solidFill>
                <a:latin typeface="Times New Roman" charset="0"/>
              </a:rPr>
              <a:t>PROMOTION</a:t>
            </a:r>
            <a:endParaRPr lang="sl-SI" sz="2000" b="1">
              <a:solidFill>
                <a:srgbClr val="663300"/>
              </a:solidFill>
              <a:latin typeface="Times New Roman" charset="0"/>
            </a:endParaRPr>
          </a:p>
        </p:txBody>
      </p:sp>
      <p:sp>
        <p:nvSpPr>
          <p:cNvPr id="89095" name="Line 7"/>
          <p:cNvSpPr>
            <a:spLocks noChangeShapeType="1"/>
          </p:cNvSpPr>
          <p:nvPr/>
        </p:nvSpPr>
        <p:spPr bwMode="auto">
          <a:xfrm>
            <a:off x="1447800" y="3581400"/>
            <a:ext cx="762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9096" name="Line 8"/>
          <p:cNvSpPr>
            <a:spLocks noChangeShapeType="1"/>
          </p:cNvSpPr>
          <p:nvPr/>
        </p:nvSpPr>
        <p:spPr bwMode="auto">
          <a:xfrm>
            <a:off x="3581400" y="21336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9097" name="Line 9"/>
          <p:cNvSpPr>
            <a:spLocks noChangeShapeType="1"/>
          </p:cNvSpPr>
          <p:nvPr/>
        </p:nvSpPr>
        <p:spPr bwMode="auto">
          <a:xfrm>
            <a:off x="5562600" y="19812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89098" name="Line 10"/>
          <p:cNvSpPr>
            <a:spLocks noChangeShapeType="1"/>
          </p:cNvSpPr>
          <p:nvPr/>
        </p:nvSpPr>
        <p:spPr bwMode="auto">
          <a:xfrm flipH="1">
            <a:off x="7620000" y="3581400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9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9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animBg="1" autoUpdateAnimBg="0"/>
      <p:bldP spid="89091" grpId="0" animBg="1" autoUpdateAnimBg="0"/>
      <p:bldP spid="89092" grpId="0" animBg="1" autoUpdateAnimBg="0"/>
      <p:bldP spid="89093" grpId="0" animBg="1" autoUpdateAnimBg="0"/>
      <p:bldP spid="89094" grpId="0" animBg="1" autoUpdateAnimBg="0"/>
      <p:bldP spid="89095" grpId="0" animBg="1"/>
      <p:bldP spid="89096" grpId="0" animBg="1"/>
      <p:bldP spid="89097" grpId="0" animBg="1"/>
      <p:bldP spid="890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066800" y="2133600"/>
            <a:ext cx="2743200" cy="762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charset="0"/>
              </a:rPr>
              <a:t>IZDELEK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724400" y="2133600"/>
            <a:ext cx="2743200" cy="762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charset="0"/>
              </a:rPr>
              <a:t>KUPČEVE</a:t>
            </a:r>
          </a:p>
          <a:p>
            <a:pPr algn="ctr" eaLnBrk="0" hangingPunct="0"/>
            <a:r>
              <a:rPr lang="en-US" sz="2400">
                <a:latin typeface="Times New Roman" charset="0"/>
              </a:rPr>
              <a:t> POTREBE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724400" y="3200400"/>
            <a:ext cx="2743200" cy="762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charset="0"/>
              </a:rPr>
              <a:t>STROŠEK ZA</a:t>
            </a:r>
          </a:p>
          <a:p>
            <a:pPr algn="ctr" eaLnBrk="0" hangingPunct="0"/>
            <a:r>
              <a:rPr lang="en-US" sz="2400">
                <a:latin typeface="Times New Roman" charset="0"/>
              </a:rPr>
              <a:t>KUPCA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724400" y="4267200"/>
            <a:ext cx="2743200" cy="762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charset="0"/>
              </a:rPr>
              <a:t>UGODNOST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724400" y="5334000"/>
            <a:ext cx="2743200" cy="762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charset="0"/>
              </a:rPr>
              <a:t>KOMUNICIRANJE</a:t>
            </a:r>
          </a:p>
          <a:p>
            <a:pPr algn="ctr" eaLnBrk="0" hangingPunct="0"/>
            <a:r>
              <a:rPr lang="en-US" sz="2400">
                <a:latin typeface="Times New Roman" charset="0"/>
              </a:rPr>
              <a:t>S KUPCEM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1066800" y="3200400"/>
            <a:ext cx="2743200" cy="762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charset="0"/>
              </a:rPr>
              <a:t>CENA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066800" y="4267200"/>
            <a:ext cx="2743200" cy="762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charset="0"/>
              </a:rPr>
              <a:t>DISTRIBUCIJA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143000" y="5410200"/>
            <a:ext cx="2743200" cy="762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charset="0"/>
              </a:rPr>
              <a:t>PROMOCIJA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1066800" y="685800"/>
            <a:ext cx="3124200" cy="914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charset="0"/>
              </a:rPr>
              <a:t>SESTAVINE TRŽENJ-</a:t>
            </a:r>
          </a:p>
          <a:p>
            <a:pPr algn="ctr" eaLnBrk="0" hangingPunct="0"/>
            <a:r>
              <a:rPr lang="en-US" sz="2400">
                <a:latin typeface="Times New Roman" charset="0"/>
              </a:rPr>
              <a:t>SKEGA SPLETA 4P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4343400" y="685800"/>
            <a:ext cx="3124200" cy="914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charset="0"/>
              </a:rPr>
              <a:t>VREDNOST</a:t>
            </a:r>
          </a:p>
          <a:p>
            <a:pPr algn="ctr" eaLnBrk="0" hangingPunct="0"/>
            <a:r>
              <a:rPr lang="en-US" sz="2400">
                <a:latin typeface="Times New Roman" charset="0"/>
              </a:rPr>
              <a:t>ZA KUPCA 4C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1. IZDELEK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smtClean="0"/>
              <a:t>   </a:t>
            </a:r>
            <a:r>
              <a:rPr lang="en-US" smtClean="0"/>
              <a:t>Predstavlja ponudbo na trgu, vključno s kakovostjo, obliko, lastnostmi, blagovno znamko, embalažo, garancijo, tehničnimi navodili…</a:t>
            </a:r>
            <a:endParaRPr lang="sl-SI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sl-SI" smtClean="0"/>
              <a:t>	E</a:t>
            </a:r>
            <a:r>
              <a:rPr lang="en-US" smtClean="0"/>
              <a:t>mbalaža ima tako pomembno vlogo, da se pogosto pojavi kot peti instrument trženja - peti P “packaging”</a:t>
            </a:r>
            <a:r>
              <a:rPr lang="sl-SI" smtClean="0"/>
              <a:t>.</a:t>
            </a:r>
            <a:endParaRPr lang="en-US" smtClean="0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611188" y="0"/>
            <a:ext cx="0" cy="685800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0" y="1341438"/>
            <a:ext cx="8316913" cy="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395288" y="4005263"/>
            <a:ext cx="2952750" cy="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4356100" y="6237288"/>
            <a:ext cx="4032250" cy="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468313" y="836613"/>
            <a:ext cx="0" cy="5545137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2. PRODAJNE CENE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Gre za količino denarja, ki jo mora kupec plačati za izdelek</a:t>
            </a:r>
            <a:r>
              <a:rPr lang="sl-SI" smtClean="0"/>
              <a:t>,</a:t>
            </a:r>
            <a:endParaRPr lang="en-US" smtClean="0"/>
          </a:p>
          <a:p>
            <a:pPr eaLnBrk="1" hangingPunct="1"/>
            <a:r>
              <a:rPr lang="en-US" smtClean="0"/>
              <a:t>je zelo občutljiv instrument trženjskega spleta</a:t>
            </a:r>
            <a:r>
              <a:rPr lang="sl-SI" smtClean="0"/>
              <a:t>,</a:t>
            </a:r>
            <a:endParaRPr lang="en-US" smtClean="0"/>
          </a:p>
          <a:p>
            <a:pPr eaLnBrk="1" hangingPunct="1"/>
            <a:r>
              <a:rPr lang="en-US" smtClean="0"/>
              <a:t>poleg cene so pomembni tudi prodajni in kreditni pogoji</a:t>
            </a:r>
            <a:r>
              <a:rPr lang="sl-SI" smtClean="0"/>
              <a:t>,</a:t>
            </a:r>
            <a:endParaRPr lang="en-US" smtClean="0"/>
          </a:p>
          <a:p>
            <a:pPr eaLnBrk="1" hangingPunct="1"/>
            <a:r>
              <a:rPr lang="en-US" smtClean="0"/>
              <a:t>potrebno je predvideti popuste, znižanja</a:t>
            </a:r>
            <a:r>
              <a:rPr lang="sl-SI" smtClean="0"/>
              <a:t>.</a:t>
            </a:r>
            <a:endParaRPr lang="en-US" smtClean="0"/>
          </a:p>
        </p:txBody>
      </p:sp>
      <p:sp>
        <p:nvSpPr>
          <p:cNvPr id="17412" name="Line 6"/>
          <p:cNvSpPr>
            <a:spLocks noChangeShapeType="1"/>
          </p:cNvSpPr>
          <p:nvPr/>
        </p:nvSpPr>
        <p:spPr bwMode="auto">
          <a:xfrm>
            <a:off x="0" y="1196975"/>
            <a:ext cx="7667625" cy="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13" name="Line 8"/>
          <p:cNvSpPr>
            <a:spLocks noChangeShapeType="1"/>
          </p:cNvSpPr>
          <p:nvPr/>
        </p:nvSpPr>
        <p:spPr bwMode="auto">
          <a:xfrm>
            <a:off x="323850" y="1412875"/>
            <a:ext cx="6480175" cy="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14" name="Line 9"/>
          <p:cNvSpPr>
            <a:spLocks noChangeShapeType="1"/>
          </p:cNvSpPr>
          <p:nvPr/>
        </p:nvSpPr>
        <p:spPr bwMode="auto">
          <a:xfrm>
            <a:off x="468313" y="620713"/>
            <a:ext cx="0" cy="1944687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15" name="Line 10"/>
          <p:cNvSpPr>
            <a:spLocks noChangeShapeType="1"/>
          </p:cNvSpPr>
          <p:nvPr/>
        </p:nvSpPr>
        <p:spPr bwMode="auto">
          <a:xfrm>
            <a:off x="5795963" y="6237288"/>
            <a:ext cx="3348037" cy="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16" name="Line 11"/>
          <p:cNvSpPr>
            <a:spLocks noChangeShapeType="1"/>
          </p:cNvSpPr>
          <p:nvPr/>
        </p:nvSpPr>
        <p:spPr bwMode="auto">
          <a:xfrm flipV="1">
            <a:off x="8675688" y="4005263"/>
            <a:ext cx="0" cy="2852737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3. </a:t>
            </a:r>
            <a:r>
              <a:rPr lang="sl-SI" smtClean="0"/>
              <a:t>PROSTOR</a:t>
            </a:r>
            <a:endParaRPr 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Izdelke moramo ponuditi ob pravem času na pravem mestu</a:t>
            </a:r>
            <a:r>
              <a:rPr lang="sl-SI" smtClean="0"/>
              <a:t>.</a:t>
            </a:r>
            <a:endParaRPr lang="en-US" smtClean="0"/>
          </a:p>
          <a:p>
            <a:pPr eaLnBrk="1" hangingPunct="1"/>
            <a:r>
              <a:rPr lang="en-US" smtClean="0"/>
              <a:t>Gre za odločitve v zvezi s fizično distribucijo, da bi bil izdelek dostopen ciljnim kupcem</a:t>
            </a:r>
            <a:r>
              <a:rPr lang="sl-SI" smtClean="0"/>
              <a:t>,</a:t>
            </a:r>
            <a:endParaRPr lang="en-US" smtClean="0"/>
          </a:p>
          <a:p>
            <a:pPr eaLnBrk="1" hangingPunct="1"/>
            <a:r>
              <a:rPr lang="en-US" smtClean="0"/>
              <a:t>prodajne poti, trgovski posredniki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0" y="1341438"/>
            <a:ext cx="7235825" cy="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>
            <a:off x="323850" y="476250"/>
            <a:ext cx="0" cy="3457575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38" name="Line 7"/>
          <p:cNvSpPr>
            <a:spLocks noChangeShapeType="1"/>
          </p:cNvSpPr>
          <p:nvPr/>
        </p:nvSpPr>
        <p:spPr bwMode="auto">
          <a:xfrm>
            <a:off x="4932363" y="6308725"/>
            <a:ext cx="3887787" cy="0"/>
          </a:xfrm>
          <a:prstGeom prst="line">
            <a:avLst/>
          </a:prstGeom>
          <a:noFill/>
          <a:ln w="9525">
            <a:solidFill>
              <a:srgbClr val="FF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39" name="Line 9"/>
          <p:cNvSpPr>
            <a:spLocks noChangeShapeType="1"/>
          </p:cNvSpPr>
          <p:nvPr/>
        </p:nvSpPr>
        <p:spPr bwMode="auto">
          <a:xfrm flipV="1">
            <a:off x="8316913" y="3500438"/>
            <a:ext cx="0" cy="3097212"/>
          </a:xfrm>
          <a:prstGeom prst="line">
            <a:avLst/>
          </a:prstGeom>
          <a:noFill/>
          <a:ln w="9525">
            <a:solidFill>
              <a:srgbClr val="FF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4. PROMOCIJA 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8229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smtClean="0"/>
              <a:t>	</a:t>
            </a:r>
            <a:r>
              <a:rPr lang="en-US" smtClean="0"/>
              <a:t>Ciljne skupine kupcev morajo vedeti, da naš izdelek obstaja in jim je na razpolago</a:t>
            </a:r>
            <a:r>
              <a:rPr lang="sl-SI" smtClean="0"/>
              <a:t>.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sl-SI" smtClean="0"/>
              <a:t>	</a:t>
            </a:r>
            <a:r>
              <a:rPr lang="en-US" smtClean="0"/>
              <a:t>Izbira ustrezne oblike oglaševanja, pospeševanja prodaje, odnosov z javnostmi, trening prodajnega osebja...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323850" y="2924175"/>
            <a:ext cx="4968875" cy="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323850" y="3213100"/>
            <a:ext cx="5040313" cy="0"/>
          </a:xfrm>
          <a:prstGeom prst="line">
            <a:avLst/>
          </a:prstGeom>
          <a:noFill/>
          <a:ln w="9525">
            <a:solidFill>
              <a:srgbClr val="FF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9462" name="Line 7"/>
          <p:cNvSpPr>
            <a:spLocks noChangeShapeType="1"/>
          </p:cNvSpPr>
          <p:nvPr/>
        </p:nvSpPr>
        <p:spPr bwMode="auto">
          <a:xfrm>
            <a:off x="539750" y="1412875"/>
            <a:ext cx="0" cy="4608513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ovanje">
  <a:themeElements>
    <a:clrScheme name="Potovanj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otovanj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otovanj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otovanje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1122</TotalTime>
  <Words>740</Words>
  <Application>Microsoft Office PowerPoint</Application>
  <PresentationFormat>Diaprojekcija na zaslonu (4:3)</PresentationFormat>
  <Paragraphs>195</Paragraphs>
  <Slides>30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30</vt:i4>
      </vt:variant>
    </vt:vector>
  </HeadingPairs>
  <TitlesOfParts>
    <vt:vector size="31" baseType="lpstr">
      <vt:lpstr>Potovanje</vt:lpstr>
      <vt:lpstr>PowerPointova predstavitev</vt:lpstr>
      <vt:lpstr>TRŽENJSKI SPLET</vt:lpstr>
      <vt:lpstr>TRŽENJSKI SPLET (4P/7P)</vt:lpstr>
      <vt:lpstr>PowerPointova predstavitev</vt:lpstr>
      <vt:lpstr>PowerPointova predstavitev</vt:lpstr>
      <vt:lpstr>1. IZDELEK</vt:lpstr>
      <vt:lpstr>2. PRODAJNE CENE</vt:lpstr>
      <vt:lpstr>3. PROSTOR</vt:lpstr>
      <vt:lpstr>4. PROMOCIJA  </vt:lpstr>
      <vt:lpstr>TOREJ...</vt:lpstr>
      <vt:lpstr>PowerPointova predstavitev</vt:lpstr>
      <vt:lpstr>PowerPointova predstavitev</vt:lpstr>
      <vt:lpstr>TRŽENJE JE</vt:lpstr>
      <vt:lpstr>TRŽENJE JE:</vt:lpstr>
      <vt:lpstr>1. FILOZOFIJA TRŽENJA</vt:lpstr>
      <vt:lpstr>2. FUNKCIJA ALI ODDELEK TRŽENJA</vt:lpstr>
      <vt:lpstr>3. TEORIJA IN TEHNIKA OGLAŠEVANJA</vt:lpstr>
      <vt:lpstr>NALOGA TRŽNIKA</vt:lpstr>
      <vt:lpstr> RAZISKAVA TRGA</vt:lpstr>
      <vt:lpstr>TOREJ…</vt:lpstr>
      <vt:lpstr>TRŽNE POTI</vt:lpstr>
      <vt:lpstr>TRŽNI POSREDNIKI</vt:lpstr>
      <vt:lpstr>PowerPointova predstavitev</vt:lpstr>
      <vt:lpstr>1. OGLAŠEVANJE</vt:lpstr>
      <vt:lpstr>PowerPointova predstavitev</vt:lpstr>
      <vt:lpstr>2. POSPEŠEVANJE PRODAJE</vt:lpstr>
      <vt:lpstr>PowerPointova predstavitev</vt:lpstr>
      <vt:lpstr>3. ODNOSI Z JAVNOSTMI</vt:lpstr>
      <vt:lpstr>4. NEPOSREDNO TRŽENJE</vt:lpstr>
      <vt:lpstr>5. OSEBNA PRODAJA</vt:lpstr>
    </vt:vector>
  </TitlesOfParts>
  <Manager>projekt UnisVET</Manager>
  <Company>GZS Ljubljana, Center za poslovno usposabljanje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KONCEPTI TRŽENJA</dc:title>
  <dc:subject>TRŽENJE; Prosojnice, opomniki in vaje</dc:subject>
  <dc:creator>Helena Fortič</dc:creator>
  <cp:keywords>trženje izdelkov in storitev, koncepti trženja, strategije trženja, tržno raziskovanje, nakupno odločanje, konkurenčnost, trženjski splet, izdelek, storitev, prodajne poti, prodajne cene, tržno  komuniciranje, prodajno pismo, prodajni razgovor, sodobne oblike trženja</cp:keywords>
  <dc:description>Izob. program Ekonomski tehnik (moduli Poslovanje podjetij, Neposredno trženje,  Komercialno poslovanje; izob. program Administrator (modul Trženje v sodobnem podjetju); izob. program izob. program Trgovec (modul Prodaja blaga, Poslovanje trgovskega podjetja)</dc:description>
  <cp:lastModifiedBy>Uporabnik</cp:lastModifiedBy>
  <cp:revision>302</cp:revision>
  <dcterms:created xsi:type="dcterms:W3CDTF">2011-04-10T17:41:20Z</dcterms:created>
  <dcterms:modified xsi:type="dcterms:W3CDTF">2014-10-15T11:29:16Z</dcterms:modified>
  <cp:category>učno gradivo</cp:category>
</cp:coreProperties>
</file>